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5" r:id="rId6"/>
    <p:sldId id="266" r:id="rId7"/>
    <p:sldId id="268" r:id="rId8"/>
    <p:sldId id="269" r:id="rId9"/>
    <p:sldId id="267" r:id="rId10"/>
    <p:sldId id="270" r:id="rId11"/>
    <p:sldId id="271" r:id="rId12"/>
    <p:sldId id="272" r:id="rId13"/>
    <p:sldId id="273" r:id="rId14"/>
    <p:sldId id="274" r:id="rId15"/>
    <p:sldId id="275" r:id="rId16"/>
    <p:sldId id="276" r:id="rId17"/>
    <p:sldId id="293" r:id="rId18"/>
    <p:sldId id="294" r:id="rId19"/>
    <p:sldId id="295" r:id="rId20"/>
    <p:sldId id="296" r:id="rId21"/>
    <p:sldId id="297" r:id="rId22"/>
    <p:sldId id="298" r:id="rId23"/>
    <p:sldId id="277" r:id="rId24"/>
    <p:sldId id="278" r:id="rId25"/>
    <p:sldId id="279" r:id="rId26"/>
    <p:sldId id="280" r:id="rId27"/>
    <p:sldId id="287" r:id="rId28"/>
    <p:sldId id="281" r:id="rId29"/>
    <p:sldId id="282" r:id="rId30"/>
    <p:sldId id="300" r:id="rId31"/>
    <p:sldId id="301" r:id="rId32"/>
    <p:sldId id="303" r:id="rId33"/>
    <p:sldId id="304" r:id="rId34"/>
    <p:sldId id="302" r:id="rId35"/>
    <p:sldId id="305" r:id="rId36"/>
    <p:sldId id="299" r:id="rId37"/>
    <p:sldId id="306" r:id="rId38"/>
    <p:sldId id="307" r:id="rId39"/>
    <p:sldId id="308" r:id="rId40"/>
    <p:sldId id="28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3F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362545-0217-4256-ADE4-B775A37BCE0C}" v="9" dt="2022-11-17T15:16:05.3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27" autoAdjust="0"/>
    <p:restoredTop sz="94660"/>
  </p:normalViewPr>
  <p:slideViewPr>
    <p:cSldViewPr snapToGrid="0">
      <p:cViewPr varScale="1">
        <p:scale>
          <a:sx n="84" d="100"/>
          <a:sy n="84" d="100"/>
        </p:scale>
        <p:origin x="75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6D0B9-6B1A-4EB1-924F-6D8EB0200C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856A85-4FBC-4AFA-83B7-6E36BD9031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134E89-10EA-43B4-B7F8-4387D50EC552}"/>
              </a:ext>
            </a:extLst>
          </p:cNvPr>
          <p:cNvSpPr>
            <a:spLocks noGrp="1"/>
          </p:cNvSpPr>
          <p:nvPr>
            <p:ph type="dt" sz="half" idx="10"/>
          </p:nvPr>
        </p:nvSpPr>
        <p:spPr/>
        <p:txBody>
          <a:bodyPr/>
          <a:lstStyle/>
          <a:p>
            <a:fld id="{043EA4B3-9ECD-4C93-AF2B-8FC72892EC4A}" type="datetimeFigureOut">
              <a:rPr lang="en-US" smtClean="0"/>
              <a:t>11/17/2022</a:t>
            </a:fld>
            <a:endParaRPr lang="en-US" dirty="0"/>
          </a:p>
        </p:txBody>
      </p:sp>
      <p:sp>
        <p:nvSpPr>
          <p:cNvPr id="5" name="Footer Placeholder 4">
            <a:extLst>
              <a:ext uri="{FF2B5EF4-FFF2-40B4-BE49-F238E27FC236}">
                <a16:creationId xmlns:a16="http://schemas.microsoft.com/office/drawing/2014/main" id="{70824963-C990-47EE-86C3-2722A6D3D47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602D0D-B3CC-4CAB-AFC7-EEAD926474AA}"/>
              </a:ext>
            </a:extLst>
          </p:cNvPr>
          <p:cNvSpPr>
            <a:spLocks noGrp="1"/>
          </p:cNvSpPr>
          <p:nvPr>
            <p:ph type="sldNum" sz="quarter" idx="12"/>
          </p:nvPr>
        </p:nvSpPr>
        <p:spPr/>
        <p:txBody>
          <a:bodyPr/>
          <a:lstStyle/>
          <a:p>
            <a:fld id="{4734B512-8FDD-40DA-AF4A-8D735FBCAB6D}" type="slidenum">
              <a:rPr lang="en-US" smtClean="0"/>
              <a:t>‹#›</a:t>
            </a:fld>
            <a:endParaRPr lang="en-US" dirty="0"/>
          </a:p>
        </p:txBody>
      </p:sp>
    </p:spTree>
    <p:extLst>
      <p:ext uri="{BB962C8B-B14F-4D97-AF65-F5344CB8AC3E}">
        <p14:creationId xmlns:p14="http://schemas.microsoft.com/office/powerpoint/2010/main" val="366478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CF54C-2E43-4234-B0A8-D1DE89E6D9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D56F43-BE48-4EBB-966F-FF208C570D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EF9573-04AC-41A9-8DC3-C3A341758440}"/>
              </a:ext>
            </a:extLst>
          </p:cNvPr>
          <p:cNvSpPr>
            <a:spLocks noGrp="1"/>
          </p:cNvSpPr>
          <p:nvPr>
            <p:ph type="dt" sz="half" idx="10"/>
          </p:nvPr>
        </p:nvSpPr>
        <p:spPr/>
        <p:txBody>
          <a:bodyPr/>
          <a:lstStyle/>
          <a:p>
            <a:fld id="{043EA4B3-9ECD-4C93-AF2B-8FC72892EC4A}" type="datetimeFigureOut">
              <a:rPr lang="en-US" smtClean="0"/>
              <a:t>11/17/2022</a:t>
            </a:fld>
            <a:endParaRPr lang="en-US" dirty="0"/>
          </a:p>
        </p:txBody>
      </p:sp>
      <p:sp>
        <p:nvSpPr>
          <p:cNvPr id="5" name="Footer Placeholder 4">
            <a:extLst>
              <a:ext uri="{FF2B5EF4-FFF2-40B4-BE49-F238E27FC236}">
                <a16:creationId xmlns:a16="http://schemas.microsoft.com/office/drawing/2014/main" id="{46DE897B-5106-4AF7-9699-E58D93FED7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703D46-0664-409C-9FA8-8D94A6F4BE6C}"/>
              </a:ext>
            </a:extLst>
          </p:cNvPr>
          <p:cNvSpPr>
            <a:spLocks noGrp="1"/>
          </p:cNvSpPr>
          <p:nvPr>
            <p:ph type="sldNum" sz="quarter" idx="12"/>
          </p:nvPr>
        </p:nvSpPr>
        <p:spPr/>
        <p:txBody>
          <a:bodyPr/>
          <a:lstStyle/>
          <a:p>
            <a:fld id="{4734B512-8FDD-40DA-AF4A-8D735FBCAB6D}" type="slidenum">
              <a:rPr lang="en-US" smtClean="0"/>
              <a:t>‹#›</a:t>
            </a:fld>
            <a:endParaRPr lang="en-US" dirty="0"/>
          </a:p>
        </p:txBody>
      </p:sp>
    </p:spTree>
    <p:extLst>
      <p:ext uri="{BB962C8B-B14F-4D97-AF65-F5344CB8AC3E}">
        <p14:creationId xmlns:p14="http://schemas.microsoft.com/office/powerpoint/2010/main" val="771119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5EDD22-E2F6-452D-A095-90EC938084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0FAA4D-4C80-4D6E-9E8A-F7FFD4EEAB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BB48EB-3E50-4F3B-8F0C-F1C169A491E9}"/>
              </a:ext>
            </a:extLst>
          </p:cNvPr>
          <p:cNvSpPr>
            <a:spLocks noGrp="1"/>
          </p:cNvSpPr>
          <p:nvPr>
            <p:ph type="dt" sz="half" idx="10"/>
          </p:nvPr>
        </p:nvSpPr>
        <p:spPr/>
        <p:txBody>
          <a:bodyPr/>
          <a:lstStyle/>
          <a:p>
            <a:fld id="{043EA4B3-9ECD-4C93-AF2B-8FC72892EC4A}" type="datetimeFigureOut">
              <a:rPr lang="en-US" smtClean="0"/>
              <a:t>11/17/2022</a:t>
            </a:fld>
            <a:endParaRPr lang="en-US" dirty="0"/>
          </a:p>
        </p:txBody>
      </p:sp>
      <p:sp>
        <p:nvSpPr>
          <p:cNvPr id="5" name="Footer Placeholder 4">
            <a:extLst>
              <a:ext uri="{FF2B5EF4-FFF2-40B4-BE49-F238E27FC236}">
                <a16:creationId xmlns:a16="http://schemas.microsoft.com/office/drawing/2014/main" id="{DEAE04EE-4616-471A-9967-12CAA0345B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79A02B7-0F9E-4FBB-A5EF-836E3F568717}"/>
              </a:ext>
            </a:extLst>
          </p:cNvPr>
          <p:cNvSpPr>
            <a:spLocks noGrp="1"/>
          </p:cNvSpPr>
          <p:nvPr>
            <p:ph type="sldNum" sz="quarter" idx="12"/>
          </p:nvPr>
        </p:nvSpPr>
        <p:spPr/>
        <p:txBody>
          <a:bodyPr/>
          <a:lstStyle/>
          <a:p>
            <a:fld id="{4734B512-8FDD-40DA-AF4A-8D735FBCAB6D}" type="slidenum">
              <a:rPr lang="en-US" smtClean="0"/>
              <a:t>‹#›</a:t>
            </a:fld>
            <a:endParaRPr lang="en-US" dirty="0"/>
          </a:p>
        </p:txBody>
      </p:sp>
    </p:spTree>
    <p:extLst>
      <p:ext uri="{BB962C8B-B14F-4D97-AF65-F5344CB8AC3E}">
        <p14:creationId xmlns:p14="http://schemas.microsoft.com/office/powerpoint/2010/main" val="2348128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731264" y="2121407"/>
            <a:ext cx="4267200" cy="3602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217920" y="2119313"/>
            <a:ext cx="4267200" cy="3605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E55E190-30B8-45D8-B54B-E508730B5CFB}"/>
              </a:ext>
            </a:extLst>
          </p:cNvPr>
          <p:cNvSpPr>
            <a:spLocks noGrp="1"/>
          </p:cNvSpPr>
          <p:nvPr>
            <p:ph type="dt" sz="half" idx="15"/>
          </p:nvPr>
        </p:nvSpPr>
        <p:spPr/>
        <p:txBody>
          <a:bodyPr/>
          <a:lstStyle>
            <a:lvl1pPr>
              <a:defRPr/>
            </a:lvl1pPr>
          </a:lstStyle>
          <a:p>
            <a:pPr>
              <a:defRPr/>
            </a:pPr>
            <a:fld id="{6D649818-9576-455F-8BE1-3554C8097917}" type="datetimeFigureOut">
              <a:rPr lang="en-US"/>
              <a:pPr>
                <a:defRPr/>
              </a:pPr>
              <a:t>11/17/2022</a:t>
            </a:fld>
            <a:endParaRPr lang="en-US" dirty="0"/>
          </a:p>
        </p:txBody>
      </p:sp>
      <p:sp>
        <p:nvSpPr>
          <p:cNvPr id="6" name="Footer Placeholder 4">
            <a:extLst>
              <a:ext uri="{FF2B5EF4-FFF2-40B4-BE49-F238E27FC236}">
                <a16:creationId xmlns:a16="http://schemas.microsoft.com/office/drawing/2014/main" id="{E9F498CA-A835-43C4-BCE2-6D5A6C3F94DD}"/>
              </a:ext>
            </a:extLst>
          </p:cNvPr>
          <p:cNvSpPr>
            <a:spLocks noGrp="1"/>
          </p:cNvSpPr>
          <p:nvPr>
            <p:ph type="ftr" sz="quarter" idx="16"/>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DEB60CF0-AB49-4048-80A1-19AE06A207D4}"/>
              </a:ext>
            </a:extLst>
          </p:cNvPr>
          <p:cNvSpPr>
            <a:spLocks noGrp="1"/>
          </p:cNvSpPr>
          <p:nvPr>
            <p:ph type="sldNum" sz="quarter" idx="17"/>
          </p:nvPr>
        </p:nvSpPr>
        <p:spPr/>
        <p:txBody>
          <a:bodyPr/>
          <a:lstStyle>
            <a:lvl1pPr>
              <a:defRPr/>
            </a:lvl1pPr>
          </a:lstStyle>
          <a:p>
            <a:pPr>
              <a:defRPr/>
            </a:pPr>
            <a:fld id="{391F1687-7A23-40F3-9022-FB6DE1E87DE3}" type="slidenum">
              <a:rPr lang="en-US"/>
              <a:pPr>
                <a:defRPr/>
              </a:pPr>
              <a:t>‹#›</a:t>
            </a:fld>
            <a:endParaRPr lang="en-US" dirty="0"/>
          </a:p>
        </p:txBody>
      </p:sp>
    </p:spTree>
    <p:extLst>
      <p:ext uri="{BB962C8B-B14F-4D97-AF65-F5344CB8AC3E}">
        <p14:creationId xmlns:p14="http://schemas.microsoft.com/office/powerpoint/2010/main" val="562902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E0C9B-880A-41B0-94F2-FF54BD1ED1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9FEC7F-1439-408F-B00A-3DB7550818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F3833B-21E6-4DBD-917C-18D04C2042AB}"/>
              </a:ext>
            </a:extLst>
          </p:cNvPr>
          <p:cNvSpPr>
            <a:spLocks noGrp="1"/>
          </p:cNvSpPr>
          <p:nvPr>
            <p:ph type="dt" sz="half" idx="10"/>
          </p:nvPr>
        </p:nvSpPr>
        <p:spPr/>
        <p:txBody>
          <a:bodyPr/>
          <a:lstStyle/>
          <a:p>
            <a:fld id="{043EA4B3-9ECD-4C93-AF2B-8FC72892EC4A}" type="datetimeFigureOut">
              <a:rPr lang="en-US" smtClean="0"/>
              <a:t>11/17/2022</a:t>
            </a:fld>
            <a:endParaRPr lang="en-US" dirty="0"/>
          </a:p>
        </p:txBody>
      </p:sp>
      <p:sp>
        <p:nvSpPr>
          <p:cNvPr id="5" name="Footer Placeholder 4">
            <a:extLst>
              <a:ext uri="{FF2B5EF4-FFF2-40B4-BE49-F238E27FC236}">
                <a16:creationId xmlns:a16="http://schemas.microsoft.com/office/drawing/2014/main" id="{7DCE32CF-144B-4C88-B50B-F19A1B45DFB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064D442-8D6B-4EEF-9E3F-6E641E6403B7}"/>
              </a:ext>
            </a:extLst>
          </p:cNvPr>
          <p:cNvSpPr>
            <a:spLocks noGrp="1"/>
          </p:cNvSpPr>
          <p:nvPr>
            <p:ph type="sldNum" sz="quarter" idx="12"/>
          </p:nvPr>
        </p:nvSpPr>
        <p:spPr/>
        <p:txBody>
          <a:bodyPr/>
          <a:lstStyle/>
          <a:p>
            <a:fld id="{4734B512-8FDD-40DA-AF4A-8D735FBCAB6D}" type="slidenum">
              <a:rPr lang="en-US" smtClean="0"/>
              <a:t>‹#›</a:t>
            </a:fld>
            <a:endParaRPr lang="en-US" dirty="0"/>
          </a:p>
        </p:txBody>
      </p:sp>
    </p:spTree>
    <p:extLst>
      <p:ext uri="{BB962C8B-B14F-4D97-AF65-F5344CB8AC3E}">
        <p14:creationId xmlns:p14="http://schemas.microsoft.com/office/powerpoint/2010/main" val="2710347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18510-6A53-4640-AAA6-E6D71D31CF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E6B914-B5B1-40DD-B1CA-DC811F8707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B8F43-8962-454B-8C4B-94B8BE456391}"/>
              </a:ext>
            </a:extLst>
          </p:cNvPr>
          <p:cNvSpPr>
            <a:spLocks noGrp="1"/>
          </p:cNvSpPr>
          <p:nvPr>
            <p:ph type="dt" sz="half" idx="10"/>
          </p:nvPr>
        </p:nvSpPr>
        <p:spPr/>
        <p:txBody>
          <a:bodyPr/>
          <a:lstStyle/>
          <a:p>
            <a:fld id="{043EA4B3-9ECD-4C93-AF2B-8FC72892EC4A}" type="datetimeFigureOut">
              <a:rPr lang="en-US" smtClean="0"/>
              <a:t>11/17/2022</a:t>
            </a:fld>
            <a:endParaRPr lang="en-US" dirty="0"/>
          </a:p>
        </p:txBody>
      </p:sp>
      <p:sp>
        <p:nvSpPr>
          <p:cNvPr id="5" name="Footer Placeholder 4">
            <a:extLst>
              <a:ext uri="{FF2B5EF4-FFF2-40B4-BE49-F238E27FC236}">
                <a16:creationId xmlns:a16="http://schemas.microsoft.com/office/drawing/2014/main" id="{A59E4429-BD59-4034-ACCE-33B8F30DC1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63C664-6584-4D52-B3F3-6EA02F18B441}"/>
              </a:ext>
            </a:extLst>
          </p:cNvPr>
          <p:cNvSpPr>
            <a:spLocks noGrp="1"/>
          </p:cNvSpPr>
          <p:nvPr>
            <p:ph type="sldNum" sz="quarter" idx="12"/>
          </p:nvPr>
        </p:nvSpPr>
        <p:spPr/>
        <p:txBody>
          <a:bodyPr/>
          <a:lstStyle/>
          <a:p>
            <a:fld id="{4734B512-8FDD-40DA-AF4A-8D735FBCAB6D}" type="slidenum">
              <a:rPr lang="en-US" smtClean="0"/>
              <a:t>‹#›</a:t>
            </a:fld>
            <a:endParaRPr lang="en-US" dirty="0"/>
          </a:p>
        </p:txBody>
      </p:sp>
    </p:spTree>
    <p:extLst>
      <p:ext uri="{BB962C8B-B14F-4D97-AF65-F5344CB8AC3E}">
        <p14:creationId xmlns:p14="http://schemas.microsoft.com/office/powerpoint/2010/main" val="3162379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CCD3F-FF90-406F-A1B9-A3461A2347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986D73-8FD4-4977-8C71-1B30F0D590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7F3806-239D-4685-A44E-6347C98E12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B7DA88-18A0-43C7-9797-A6A50EAA4456}"/>
              </a:ext>
            </a:extLst>
          </p:cNvPr>
          <p:cNvSpPr>
            <a:spLocks noGrp="1"/>
          </p:cNvSpPr>
          <p:nvPr>
            <p:ph type="dt" sz="half" idx="10"/>
          </p:nvPr>
        </p:nvSpPr>
        <p:spPr/>
        <p:txBody>
          <a:bodyPr/>
          <a:lstStyle/>
          <a:p>
            <a:fld id="{043EA4B3-9ECD-4C93-AF2B-8FC72892EC4A}" type="datetimeFigureOut">
              <a:rPr lang="en-US" smtClean="0"/>
              <a:t>11/17/2022</a:t>
            </a:fld>
            <a:endParaRPr lang="en-US" dirty="0"/>
          </a:p>
        </p:txBody>
      </p:sp>
      <p:sp>
        <p:nvSpPr>
          <p:cNvPr id="6" name="Footer Placeholder 5">
            <a:extLst>
              <a:ext uri="{FF2B5EF4-FFF2-40B4-BE49-F238E27FC236}">
                <a16:creationId xmlns:a16="http://schemas.microsoft.com/office/drawing/2014/main" id="{F6EB81F4-C22D-4F81-969A-CD17BE09A51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A9E8386-6605-4235-B3FD-90656B0DA95E}"/>
              </a:ext>
            </a:extLst>
          </p:cNvPr>
          <p:cNvSpPr>
            <a:spLocks noGrp="1"/>
          </p:cNvSpPr>
          <p:nvPr>
            <p:ph type="sldNum" sz="quarter" idx="12"/>
          </p:nvPr>
        </p:nvSpPr>
        <p:spPr/>
        <p:txBody>
          <a:bodyPr/>
          <a:lstStyle/>
          <a:p>
            <a:fld id="{4734B512-8FDD-40DA-AF4A-8D735FBCAB6D}" type="slidenum">
              <a:rPr lang="en-US" smtClean="0"/>
              <a:t>‹#›</a:t>
            </a:fld>
            <a:endParaRPr lang="en-US" dirty="0"/>
          </a:p>
        </p:txBody>
      </p:sp>
    </p:spTree>
    <p:extLst>
      <p:ext uri="{BB962C8B-B14F-4D97-AF65-F5344CB8AC3E}">
        <p14:creationId xmlns:p14="http://schemas.microsoft.com/office/powerpoint/2010/main" val="62116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CB39-1505-4B19-B711-B36B530CC6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E1B018-0CE5-4037-83D6-A72276162B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889B42-F352-4B12-A8D3-DC67B89615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75A3C0-F718-44D3-B879-F59C00767F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1567F8-8028-4876-AAA1-70DCBCAADF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DBF51E-52A0-4735-8A02-49519D8760E8}"/>
              </a:ext>
            </a:extLst>
          </p:cNvPr>
          <p:cNvSpPr>
            <a:spLocks noGrp="1"/>
          </p:cNvSpPr>
          <p:nvPr>
            <p:ph type="dt" sz="half" idx="10"/>
          </p:nvPr>
        </p:nvSpPr>
        <p:spPr/>
        <p:txBody>
          <a:bodyPr/>
          <a:lstStyle/>
          <a:p>
            <a:fld id="{043EA4B3-9ECD-4C93-AF2B-8FC72892EC4A}" type="datetimeFigureOut">
              <a:rPr lang="en-US" smtClean="0"/>
              <a:t>11/17/2022</a:t>
            </a:fld>
            <a:endParaRPr lang="en-US" dirty="0"/>
          </a:p>
        </p:txBody>
      </p:sp>
      <p:sp>
        <p:nvSpPr>
          <p:cNvPr id="8" name="Footer Placeholder 7">
            <a:extLst>
              <a:ext uri="{FF2B5EF4-FFF2-40B4-BE49-F238E27FC236}">
                <a16:creationId xmlns:a16="http://schemas.microsoft.com/office/drawing/2014/main" id="{0CDC4363-8C43-4D97-B130-0BE05206CFF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BDE3656-C33E-479C-9641-F1A0383242AD}"/>
              </a:ext>
            </a:extLst>
          </p:cNvPr>
          <p:cNvSpPr>
            <a:spLocks noGrp="1"/>
          </p:cNvSpPr>
          <p:nvPr>
            <p:ph type="sldNum" sz="quarter" idx="12"/>
          </p:nvPr>
        </p:nvSpPr>
        <p:spPr/>
        <p:txBody>
          <a:bodyPr/>
          <a:lstStyle/>
          <a:p>
            <a:fld id="{4734B512-8FDD-40DA-AF4A-8D735FBCAB6D}" type="slidenum">
              <a:rPr lang="en-US" smtClean="0"/>
              <a:t>‹#›</a:t>
            </a:fld>
            <a:endParaRPr lang="en-US" dirty="0"/>
          </a:p>
        </p:txBody>
      </p:sp>
    </p:spTree>
    <p:extLst>
      <p:ext uri="{BB962C8B-B14F-4D97-AF65-F5344CB8AC3E}">
        <p14:creationId xmlns:p14="http://schemas.microsoft.com/office/powerpoint/2010/main" val="3709908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2DB34-58BF-44D8-BABB-9F78531935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58BD7F-E6A9-4F85-B60F-5ABBA95D00FF}"/>
              </a:ext>
            </a:extLst>
          </p:cNvPr>
          <p:cNvSpPr>
            <a:spLocks noGrp="1"/>
          </p:cNvSpPr>
          <p:nvPr>
            <p:ph type="dt" sz="half" idx="10"/>
          </p:nvPr>
        </p:nvSpPr>
        <p:spPr/>
        <p:txBody>
          <a:bodyPr/>
          <a:lstStyle/>
          <a:p>
            <a:fld id="{043EA4B3-9ECD-4C93-AF2B-8FC72892EC4A}" type="datetimeFigureOut">
              <a:rPr lang="en-US" smtClean="0"/>
              <a:t>11/17/2022</a:t>
            </a:fld>
            <a:endParaRPr lang="en-US" dirty="0"/>
          </a:p>
        </p:txBody>
      </p:sp>
      <p:sp>
        <p:nvSpPr>
          <p:cNvPr id="4" name="Footer Placeholder 3">
            <a:extLst>
              <a:ext uri="{FF2B5EF4-FFF2-40B4-BE49-F238E27FC236}">
                <a16:creationId xmlns:a16="http://schemas.microsoft.com/office/drawing/2014/main" id="{2AF434F3-97BB-4C04-B7CD-0204C78981C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08DBA4B-CAAB-4D45-922E-27A19EAA54E4}"/>
              </a:ext>
            </a:extLst>
          </p:cNvPr>
          <p:cNvSpPr>
            <a:spLocks noGrp="1"/>
          </p:cNvSpPr>
          <p:nvPr>
            <p:ph type="sldNum" sz="quarter" idx="12"/>
          </p:nvPr>
        </p:nvSpPr>
        <p:spPr/>
        <p:txBody>
          <a:bodyPr/>
          <a:lstStyle/>
          <a:p>
            <a:fld id="{4734B512-8FDD-40DA-AF4A-8D735FBCAB6D}" type="slidenum">
              <a:rPr lang="en-US" smtClean="0"/>
              <a:t>‹#›</a:t>
            </a:fld>
            <a:endParaRPr lang="en-US" dirty="0"/>
          </a:p>
        </p:txBody>
      </p:sp>
    </p:spTree>
    <p:extLst>
      <p:ext uri="{BB962C8B-B14F-4D97-AF65-F5344CB8AC3E}">
        <p14:creationId xmlns:p14="http://schemas.microsoft.com/office/powerpoint/2010/main" val="620686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3CCED7-659A-4357-9DD5-87E63D377BA7}"/>
              </a:ext>
            </a:extLst>
          </p:cNvPr>
          <p:cNvSpPr>
            <a:spLocks noGrp="1"/>
          </p:cNvSpPr>
          <p:nvPr>
            <p:ph type="dt" sz="half" idx="10"/>
          </p:nvPr>
        </p:nvSpPr>
        <p:spPr/>
        <p:txBody>
          <a:bodyPr/>
          <a:lstStyle/>
          <a:p>
            <a:fld id="{043EA4B3-9ECD-4C93-AF2B-8FC72892EC4A}" type="datetimeFigureOut">
              <a:rPr lang="en-US" smtClean="0"/>
              <a:t>11/17/2022</a:t>
            </a:fld>
            <a:endParaRPr lang="en-US" dirty="0"/>
          </a:p>
        </p:txBody>
      </p:sp>
      <p:sp>
        <p:nvSpPr>
          <p:cNvPr id="3" name="Footer Placeholder 2">
            <a:extLst>
              <a:ext uri="{FF2B5EF4-FFF2-40B4-BE49-F238E27FC236}">
                <a16:creationId xmlns:a16="http://schemas.microsoft.com/office/drawing/2014/main" id="{EC980C50-2C8E-4704-BEB1-071E49E1D27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30670B8-295C-4CF7-ADFE-2CDAFE7F9029}"/>
              </a:ext>
            </a:extLst>
          </p:cNvPr>
          <p:cNvSpPr>
            <a:spLocks noGrp="1"/>
          </p:cNvSpPr>
          <p:nvPr>
            <p:ph type="sldNum" sz="quarter" idx="12"/>
          </p:nvPr>
        </p:nvSpPr>
        <p:spPr/>
        <p:txBody>
          <a:bodyPr/>
          <a:lstStyle/>
          <a:p>
            <a:fld id="{4734B512-8FDD-40DA-AF4A-8D735FBCAB6D}" type="slidenum">
              <a:rPr lang="en-US" smtClean="0"/>
              <a:t>‹#›</a:t>
            </a:fld>
            <a:endParaRPr lang="en-US" dirty="0"/>
          </a:p>
        </p:txBody>
      </p:sp>
    </p:spTree>
    <p:extLst>
      <p:ext uri="{BB962C8B-B14F-4D97-AF65-F5344CB8AC3E}">
        <p14:creationId xmlns:p14="http://schemas.microsoft.com/office/powerpoint/2010/main" val="3064178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0560-BE8F-48D1-A059-2FBD114182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231A19-A7FD-4C61-8D4E-ABDE61442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ADECC1-4341-4895-8DC0-48DC75D958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712354-3289-405A-8582-199274AD2629}"/>
              </a:ext>
            </a:extLst>
          </p:cNvPr>
          <p:cNvSpPr>
            <a:spLocks noGrp="1"/>
          </p:cNvSpPr>
          <p:nvPr>
            <p:ph type="dt" sz="half" idx="10"/>
          </p:nvPr>
        </p:nvSpPr>
        <p:spPr/>
        <p:txBody>
          <a:bodyPr/>
          <a:lstStyle/>
          <a:p>
            <a:fld id="{043EA4B3-9ECD-4C93-AF2B-8FC72892EC4A}" type="datetimeFigureOut">
              <a:rPr lang="en-US" smtClean="0"/>
              <a:t>11/17/2022</a:t>
            </a:fld>
            <a:endParaRPr lang="en-US" dirty="0"/>
          </a:p>
        </p:txBody>
      </p:sp>
      <p:sp>
        <p:nvSpPr>
          <p:cNvPr id="6" name="Footer Placeholder 5">
            <a:extLst>
              <a:ext uri="{FF2B5EF4-FFF2-40B4-BE49-F238E27FC236}">
                <a16:creationId xmlns:a16="http://schemas.microsoft.com/office/drawing/2014/main" id="{9B32E07C-3D42-4145-B641-784A2DB1D3D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00C5914-2FE6-4944-80FA-13D47C209B71}"/>
              </a:ext>
            </a:extLst>
          </p:cNvPr>
          <p:cNvSpPr>
            <a:spLocks noGrp="1"/>
          </p:cNvSpPr>
          <p:nvPr>
            <p:ph type="sldNum" sz="quarter" idx="12"/>
          </p:nvPr>
        </p:nvSpPr>
        <p:spPr/>
        <p:txBody>
          <a:bodyPr/>
          <a:lstStyle/>
          <a:p>
            <a:fld id="{4734B512-8FDD-40DA-AF4A-8D735FBCAB6D}" type="slidenum">
              <a:rPr lang="en-US" smtClean="0"/>
              <a:t>‹#›</a:t>
            </a:fld>
            <a:endParaRPr lang="en-US" dirty="0"/>
          </a:p>
        </p:txBody>
      </p:sp>
    </p:spTree>
    <p:extLst>
      <p:ext uri="{BB962C8B-B14F-4D97-AF65-F5344CB8AC3E}">
        <p14:creationId xmlns:p14="http://schemas.microsoft.com/office/powerpoint/2010/main" val="4185481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62316-BA54-40E1-BC45-4AE1407264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D082C9-E69C-4A03-AA71-33358EAE9C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2D47583-FAD5-4071-933F-53381C1809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752862-DF1F-4B0F-A0D2-87C1DEC5A8BC}"/>
              </a:ext>
            </a:extLst>
          </p:cNvPr>
          <p:cNvSpPr>
            <a:spLocks noGrp="1"/>
          </p:cNvSpPr>
          <p:nvPr>
            <p:ph type="dt" sz="half" idx="10"/>
          </p:nvPr>
        </p:nvSpPr>
        <p:spPr/>
        <p:txBody>
          <a:bodyPr/>
          <a:lstStyle/>
          <a:p>
            <a:fld id="{043EA4B3-9ECD-4C93-AF2B-8FC72892EC4A}" type="datetimeFigureOut">
              <a:rPr lang="en-US" smtClean="0"/>
              <a:t>11/17/2022</a:t>
            </a:fld>
            <a:endParaRPr lang="en-US" dirty="0"/>
          </a:p>
        </p:txBody>
      </p:sp>
      <p:sp>
        <p:nvSpPr>
          <p:cNvPr id="6" name="Footer Placeholder 5">
            <a:extLst>
              <a:ext uri="{FF2B5EF4-FFF2-40B4-BE49-F238E27FC236}">
                <a16:creationId xmlns:a16="http://schemas.microsoft.com/office/drawing/2014/main" id="{20970E12-08AE-4A10-89FD-6FE06302E92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338EB5C-74BA-4A16-89A5-F9F3A8D9CF0D}"/>
              </a:ext>
            </a:extLst>
          </p:cNvPr>
          <p:cNvSpPr>
            <a:spLocks noGrp="1"/>
          </p:cNvSpPr>
          <p:nvPr>
            <p:ph type="sldNum" sz="quarter" idx="12"/>
          </p:nvPr>
        </p:nvSpPr>
        <p:spPr/>
        <p:txBody>
          <a:bodyPr/>
          <a:lstStyle/>
          <a:p>
            <a:fld id="{4734B512-8FDD-40DA-AF4A-8D735FBCAB6D}" type="slidenum">
              <a:rPr lang="en-US" smtClean="0"/>
              <a:t>‹#›</a:t>
            </a:fld>
            <a:endParaRPr lang="en-US" dirty="0"/>
          </a:p>
        </p:txBody>
      </p:sp>
    </p:spTree>
    <p:extLst>
      <p:ext uri="{BB962C8B-B14F-4D97-AF65-F5344CB8AC3E}">
        <p14:creationId xmlns:p14="http://schemas.microsoft.com/office/powerpoint/2010/main" val="2273674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825D4A-BA58-4A3E-80BF-2DA28C9AE8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1C390C-AFAE-48D8-B4FF-F69D5600C2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E7313-F1CE-4D05-97DB-ADAFFF58AC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3EA4B3-9ECD-4C93-AF2B-8FC72892EC4A}" type="datetimeFigureOut">
              <a:rPr lang="en-US" smtClean="0"/>
              <a:t>11/17/2022</a:t>
            </a:fld>
            <a:endParaRPr lang="en-US" dirty="0"/>
          </a:p>
        </p:txBody>
      </p:sp>
      <p:sp>
        <p:nvSpPr>
          <p:cNvPr id="5" name="Footer Placeholder 4">
            <a:extLst>
              <a:ext uri="{FF2B5EF4-FFF2-40B4-BE49-F238E27FC236}">
                <a16:creationId xmlns:a16="http://schemas.microsoft.com/office/drawing/2014/main" id="{AFCD86F7-C2E9-47A8-9766-05CE89A734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74D2D4F-9303-4A24-A2C6-A803F93F58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4B512-8FDD-40DA-AF4A-8D735FBCAB6D}" type="slidenum">
              <a:rPr lang="en-US" smtClean="0"/>
              <a:t>‹#›</a:t>
            </a:fld>
            <a:endParaRPr lang="en-US" dirty="0"/>
          </a:p>
        </p:txBody>
      </p:sp>
    </p:spTree>
    <p:extLst>
      <p:ext uri="{BB962C8B-B14F-4D97-AF65-F5344CB8AC3E}">
        <p14:creationId xmlns:p14="http://schemas.microsoft.com/office/powerpoint/2010/main" val="913361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William.walker@dem.ri.gov"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aphis.usda.gov/publications/plant_health/alert-spotted-lanternfly.pdf" TargetMode="External"/><Relationship Id="rId1" Type="http://schemas.openxmlformats.org/officeDocument/2006/relationships/slideLayout" Target="../slideLayouts/slideLayout12.xml"/><Relationship Id="rId5" Type="http://schemas.openxmlformats.org/officeDocument/2006/relationships/image" Target="../media/image54.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jpg"/><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2" name="Title 1">
            <a:extLst>
              <a:ext uri="{FF2B5EF4-FFF2-40B4-BE49-F238E27FC236}">
                <a16:creationId xmlns:a16="http://schemas.microsoft.com/office/drawing/2014/main" id="{04E7AD5F-C552-44C8-A287-23F02F3EF55A}"/>
              </a:ext>
            </a:extLst>
          </p:cNvPr>
          <p:cNvSpPr>
            <a:spLocks noGrp="1"/>
          </p:cNvSpPr>
          <p:nvPr>
            <p:ph type="ctrTitle"/>
          </p:nvPr>
        </p:nvSpPr>
        <p:spPr>
          <a:xfrm>
            <a:off x="1524000" y="1122362"/>
            <a:ext cx="9144000" cy="2840037"/>
          </a:xfrm>
        </p:spPr>
        <p:txBody>
          <a:bodyPr>
            <a:normAutofit/>
          </a:bodyPr>
          <a:lstStyle/>
          <a:p>
            <a:pPr eaLnBrk="1" hangingPunct="1"/>
            <a:r>
              <a:rPr lang="en-US" altLang="en-US" sz="5800" dirty="0"/>
              <a:t>Forestry Section</a:t>
            </a:r>
            <a:br>
              <a:rPr lang="en-US" altLang="en-US" sz="5800" dirty="0"/>
            </a:br>
            <a:r>
              <a:rPr lang="en-US" altLang="en-US" sz="5800" dirty="0"/>
              <a:t>RI Envirothon </a:t>
            </a:r>
            <a:br>
              <a:rPr lang="en-US" altLang="en-US" sz="5800" dirty="0"/>
            </a:br>
            <a:r>
              <a:rPr lang="en-US" altLang="en-US" sz="5800" dirty="0"/>
              <a:t>2023</a:t>
            </a:r>
          </a:p>
        </p:txBody>
      </p:sp>
      <p:sp>
        <p:nvSpPr>
          <p:cNvPr id="5123" name="Subtitle 2">
            <a:extLst>
              <a:ext uri="{FF2B5EF4-FFF2-40B4-BE49-F238E27FC236}">
                <a16:creationId xmlns:a16="http://schemas.microsoft.com/office/drawing/2014/main" id="{756E1B0D-D310-4475-8336-8F994A58F4D6}"/>
              </a:ext>
            </a:extLst>
          </p:cNvPr>
          <p:cNvSpPr>
            <a:spLocks noGrp="1"/>
          </p:cNvSpPr>
          <p:nvPr>
            <p:ph type="subTitle" idx="1"/>
          </p:nvPr>
        </p:nvSpPr>
        <p:spPr>
          <a:xfrm>
            <a:off x="1524000" y="4256436"/>
            <a:ext cx="9144000" cy="1600818"/>
          </a:xfrm>
        </p:spPr>
        <p:txBody>
          <a:bodyPr>
            <a:normAutofit/>
          </a:bodyPr>
          <a:lstStyle/>
          <a:p>
            <a:pPr eaLnBrk="1" hangingPunct="1"/>
            <a:r>
              <a:rPr lang="en-US" altLang="en-US" sz="2000" dirty="0">
                <a:solidFill>
                  <a:schemeClr val="accent1">
                    <a:lumMod val="60000"/>
                    <a:lumOff val="40000"/>
                  </a:schemeClr>
                </a:solidFill>
              </a:rPr>
              <a:t>Will Walker</a:t>
            </a:r>
          </a:p>
          <a:p>
            <a:pPr eaLnBrk="1" hangingPunct="1"/>
            <a:r>
              <a:rPr lang="en-US" altLang="en-US" sz="2000" dirty="0">
                <a:solidFill>
                  <a:schemeClr val="accent1">
                    <a:lumMod val="60000"/>
                    <a:lumOff val="40000"/>
                  </a:schemeClr>
                </a:solidFill>
              </a:rPr>
              <a:t>Supervising Forester RIDEM</a:t>
            </a:r>
          </a:p>
          <a:p>
            <a:pPr eaLnBrk="1" hangingPunct="1"/>
            <a:r>
              <a:rPr lang="en-US" altLang="en-US" sz="2000" dirty="0">
                <a:solidFill>
                  <a:schemeClr val="accent1">
                    <a:lumMod val="60000"/>
                    <a:lumOff val="40000"/>
                  </a:schemeClr>
                </a:solidFill>
                <a:hlinkClick r:id="rId2">
                  <a:extLst>
                    <a:ext uri="{A12FA001-AC4F-418D-AE19-62706E023703}">
                      <ahyp:hlinkClr xmlns:ahyp="http://schemas.microsoft.com/office/drawing/2018/hyperlinkcolor" val="tx"/>
                    </a:ext>
                  </a:extLst>
                </a:hlinkClick>
              </a:rPr>
              <a:t>William.walker@dem.ri.gov</a:t>
            </a:r>
            <a:endParaRPr lang="en-US" altLang="en-US" sz="2000" dirty="0">
              <a:solidFill>
                <a:schemeClr val="accent1">
                  <a:lumMod val="60000"/>
                  <a:lumOff val="40000"/>
                </a:schemeClr>
              </a:solidFill>
            </a:endParaRPr>
          </a:p>
          <a:p>
            <a:pPr eaLnBrk="1" hangingPunct="1"/>
            <a:r>
              <a:rPr lang="en-US" altLang="en-US" sz="2000" dirty="0">
                <a:solidFill>
                  <a:schemeClr val="accent1">
                    <a:lumMod val="60000"/>
                    <a:lumOff val="40000"/>
                  </a:schemeClr>
                </a:solidFill>
              </a:rPr>
              <a:t>401.539.2356</a:t>
            </a:r>
          </a:p>
        </p:txBody>
      </p:sp>
      <p:cxnSp>
        <p:nvCxnSpPr>
          <p:cNvPr id="76" name="Straight Connector 75">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1AB8F38D-D592-4FE4-9ECE-8F636D0F4690}"/>
              </a:ext>
            </a:extLst>
          </p:cNvPr>
          <p:cNvSpPr>
            <a:spLocks noGrp="1"/>
          </p:cNvSpPr>
          <p:nvPr>
            <p:ph type="title"/>
          </p:nvPr>
        </p:nvSpPr>
        <p:spPr>
          <a:xfrm>
            <a:off x="841248" y="818457"/>
            <a:ext cx="3322317" cy="2975876"/>
          </a:xfrm>
        </p:spPr>
        <p:txBody>
          <a:bodyPr vert="horz" lIns="91440" tIns="45720" rIns="91440" bIns="45720" rtlCol="0" anchor="b">
            <a:normAutofit/>
          </a:bodyPr>
          <a:lstStyle/>
          <a:p>
            <a:pPr>
              <a:defRPr/>
            </a:pPr>
            <a:r>
              <a:rPr lang="en-US" kern="1200" dirty="0">
                <a:solidFill>
                  <a:schemeClr val="tx1"/>
                </a:solidFill>
                <a:latin typeface="+mj-lt"/>
                <a:ea typeface="+mj-ea"/>
                <a:cs typeface="+mj-cs"/>
              </a:rPr>
              <a:t>Topographic Map </a:t>
            </a:r>
          </a:p>
        </p:txBody>
      </p:sp>
      <p:cxnSp>
        <p:nvCxnSpPr>
          <p:cNvPr id="75" name="Straight Connector 74">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6356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8436" name="Picture 2" descr="E:\DCIM\100HPAIO\SCAN0005.JPG">
            <a:extLst>
              <a:ext uri="{FF2B5EF4-FFF2-40B4-BE49-F238E27FC236}">
                <a16:creationId xmlns:a16="http://schemas.microsoft.com/office/drawing/2014/main" id="{7D590AE0-7797-46A7-BAB7-A0F61C91CD6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30527" y="566916"/>
            <a:ext cx="4464850" cy="57241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1" tx1="lt1" bg2="dk2" tx2="lt2" accent1="accent1" accent2="accent2" accent3="accent3" accent4="accent4" accent5="accent5" accent6="accent6" hlink="hlink" folHlink="folHlink"/>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DA6B6-53F2-40F3-929B-785F1BD47939}"/>
              </a:ext>
            </a:extLst>
          </p:cNvPr>
          <p:cNvSpPr>
            <a:spLocks noGrp="1"/>
          </p:cNvSpPr>
          <p:nvPr>
            <p:ph type="title"/>
          </p:nvPr>
        </p:nvSpPr>
        <p:spPr>
          <a:xfrm>
            <a:off x="4965430" y="629268"/>
            <a:ext cx="6586491" cy="1286160"/>
          </a:xfrm>
        </p:spPr>
        <p:txBody>
          <a:bodyPr rtlCol="0" anchor="b">
            <a:normAutofit/>
          </a:bodyPr>
          <a:lstStyle/>
          <a:p>
            <a:pPr>
              <a:defRPr/>
            </a:pPr>
            <a:r>
              <a:rPr lang="en-US" dirty="0"/>
              <a:t>Stand Descriptions</a:t>
            </a:r>
          </a:p>
        </p:txBody>
      </p:sp>
      <p:sp>
        <p:nvSpPr>
          <p:cNvPr id="3" name="Content Placeholder 2">
            <a:extLst>
              <a:ext uri="{FF2B5EF4-FFF2-40B4-BE49-F238E27FC236}">
                <a16:creationId xmlns:a16="http://schemas.microsoft.com/office/drawing/2014/main" id="{9462938A-289C-4265-908D-512635A69199}"/>
              </a:ext>
            </a:extLst>
          </p:cNvPr>
          <p:cNvSpPr>
            <a:spLocks noGrp="1"/>
          </p:cNvSpPr>
          <p:nvPr>
            <p:ph idx="1"/>
          </p:nvPr>
        </p:nvSpPr>
        <p:spPr>
          <a:xfrm>
            <a:off x="4965431" y="2438400"/>
            <a:ext cx="6586489" cy="3785419"/>
          </a:xfrm>
        </p:spPr>
        <p:txBody>
          <a:bodyPr rtlCol="0">
            <a:normAutofit/>
          </a:bodyPr>
          <a:lstStyle/>
          <a:p>
            <a:pPr marL="274320" indent="-274320">
              <a:defRPr/>
            </a:pPr>
            <a:endParaRPr lang="en-US" sz="2000" dirty="0"/>
          </a:p>
          <a:p>
            <a:pPr marL="274320" indent="-274320">
              <a:defRPr/>
            </a:pPr>
            <a:endParaRPr lang="en-US" sz="2000" dirty="0"/>
          </a:p>
          <a:p>
            <a:pPr marL="274320" indent="-274320">
              <a:defRPr/>
            </a:pPr>
            <a:r>
              <a:rPr lang="en-US" sz="2000" dirty="0"/>
              <a:t>Portion of the FMP where detail is limitless.</a:t>
            </a:r>
          </a:p>
          <a:p>
            <a:pPr marL="274320" indent="-274320">
              <a:defRPr/>
            </a:pPr>
            <a:r>
              <a:rPr lang="en-US" sz="2000" dirty="0"/>
              <a:t>Meat and potatoes of the FMP.</a:t>
            </a:r>
          </a:p>
          <a:p>
            <a:pPr marL="274320" indent="-274320">
              <a:defRPr/>
            </a:pPr>
            <a:r>
              <a:rPr lang="en-US" sz="2000" dirty="0"/>
              <a:t>Science.</a:t>
            </a:r>
          </a:p>
          <a:p>
            <a:pPr marL="274320" indent="-274320">
              <a:defRPr/>
            </a:pPr>
            <a:r>
              <a:rPr lang="en-US" sz="2000" dirty="0"/>
              <a:t>Mathematics.</a:t>
            </a:r>
          </a:p>
          <a:p>
            <a:pPr marL="274320" indent="-274320">
              <a:defRPr/>
            </a:pPr>
            <a:r>
              <a:rPr lang="en-US" sz="2000" dirty="0"/>
              <a:t>Creativity.</a:t>
            </a:r>
          </a:p>
          <a:p>
            <a:pPr marL="0" indent="0">
              <a:buNone/>
              <a:defRPr/>
            </a:pPr>
            <a:r>
              <a:rPr lang="en-US" sz="2000" dirty="0"/>
              <a:t>  </a:t>
            </a:r>
          </a:p>
        </p:txBody>
      </p:sp>
      <p:pic>
        <p:nvPicPr>
          <p:cNvPr id="5" name="Picture 4">
            <a:extLst>
              <a:ext uri="{FF2B5EF4-FFF2-40B4-BE49-F238E27FC236}">
                <a16:creationId xmlns:a16="http://schemas.microsoft.com/office/drawing/2014/main" id="{36DF7865-46ED-4E3F-A438-A4A456AB04B2}"/>
              </a:ext>
            </a:extLst>
          </p:cNvPr>
          <p:cNvPicPr>
            <a:picLocks noChangeAspect="1"/>
          </p:cNvPicPr>
          <p:nvPr/>
        </p:nvPicPr>
        <p:blipFill rotWithShape="1">
          <a:blip r:embed="rId2">
            <a:extLst>
              <a:ext uri="{28A0092B-C50C-407E-A947-70E740481C1C}">
                <a14:useLocalDpi xmlns:a14="http://schemas.microsoft.com/office/drawing/2010/main" val="0"/>
              </a:ext>
            </a:extLst>
          </a:blip>
          <a:srcRect r="13618"/>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3A26F"/>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93775" y="478232"/>
            <a:ext cx="5809306"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C8AD8A-35A8-4240-85C4-7D4ECBA69F6E}"/>
              </a:ext>
            </a:extLst>
          </p:cNvPr>
          <p:cNvSpPr>
            <a:spLocks noGrp="1"/>
          </p:cNvSpPr>
          <p:nvPr>
            <p:ph type="title"/>
          </p:nvPr>
        </p:nvSpPr>
        <p:spPr>
          <a:xfrm>
            <a:off x="947446" y="1053711"/>
            <a:ext cx="4933490" cy="1424446"/>
          </a:xfrm>
        </p:spPr>
        <p:txBody>
          <a:bodyPr rtlCol="0">
            <a:normAutofit/>
          </a:bodyPr>
          <a:lstStyle/>
          <a:p>
            <a:pPr>
              <a:defRPr/>
            </a:pPr>
            <a:r>
              <a:rPr lang="en-US" sz="4000" dirty="0">
                <a:solidFill>
                  <a:srgbClr val="FFFFFF"/>
                </a:solidFill>
              </a:rPr>
              <a:t>Stand Descriptions </a:t>
            </a:r>
            <a:r>
              <a:rPr lang="en-US" sz="4000" dirty="0" err="1">
                <a:solidFill>
                  <a:srgbClr val="FFFFFF"/>
                </a:solidFill>
              </a:rPr>
              <a:t>cont</a:t>
            </a:r>
            <a:r>
              <a:rPr lang="en-US" sz="4000" dirty="0">
                <a:solidFill>
                  <a:srgbClr val="FFFFFF"/>
                </a:solidFill>
              </a:rPr>
              <a:t>…</a:t>
            </a:r>
          </a:p>
        </p:txBody>
      </p:sp>
      <p:cxnSp>
        <p:nvCxnSpPr>
          <p:cNvPr id="74" name="Straight Connector 73">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9782" y="2639023"/>
            <a:ext cx="4800600"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20483" name="Content Placeholder 2">
            <a:extLst>
              <a:ext uri="{FF2B5EF4-FFF2-40B4-BE49-F238E27FC236}">
                <a16:creationId xmlns:a16="http://schemas.microsoft.com/office/drawing/2014/main" id="{C05F8851-A987-4F71-A523-1BBF835A81EF}"/>
              </a:ext>
            </a:extLst>
          </p:cNvPr>
          <p:cNvSpPr>
            <a:spLocks noGrp="1"/>
          </p:cNvSpPr>
          <p:nvPr>
            <p:ph idx="1"/>
          </p:nvPr>
        </p:nvSpPr>
        <p:spPr>
          <a:xfrm>
            <a:off x="947447" y="2799889"/>
            <a:ext cx="4933490" cy="2987543"/>
          </a:xfrm>
        </p:spPr>
        <p:txBody>
          <a:bodyPr anchor="t">
            <a:normAutofit/>
          </a:bodyPr>
          <a:lstStyle/>
          <a:p>
            <a:pPr eaLnBrk="1" hangingPunct="1"/>
            <a:r>
              <a:rPr lang="en-US" altLang="en-US" sz="2200">
                <a:solidFill>
                  <a:srgbClr val="FFFFFF"/>
                </a:solidFill>
              </a:rPr>
              <a:t>Forest stands are delineated based on age, species composition, diameter (size), health, topography, soils, the list goes on. </a:t>
            </a:r>
          </a:p>
          <a:p>
            <a:pPr eaLnBrk="1" hangingPunct="1"/>
            <a:endParaRPr lang="en-US" altLang="en-US" sz="2200">
              <a:solidFill>
                <a:srgbClr val="FFFFFF"/>
              </a:solidFill>
            </a:endParaRPr>
          </a:p>
          <a:p>
            <a:pPr eaLnBrk="1" hangingPunct="1"/>
            <a:r>
              <a:rPr lang="en-US" altLang="en-US" sz="2200">
                <a:solidFill>
                  <a:srgbClr val="FFFFFF"/>
                </a:solidFill>
              </a:rPr>
              <a:t>Each forest stand should be similar in one or more of the above attributes.</a:t>
            </a:r>
          </a:p>
        </p:txBody>
      </p:sp>
      <p:pic>
        <p:nvPicPr>
          <p:cNvPr id="4" name="Picture 3">
            <a:extLst>
              <a:ext uri="{FF2B5EF4-FFF2-40B4-BE49-F238E27FC236}">
                <a16:creationId xmlns:a16="http://schemas.microsoft.com/office/drawing/2014/main" id="{CAC5113F-4191-4AF3-95DF-936A78F112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74" y="473842"/>
            <a:ext cx="4855464" cy="2719059"/>
          </a:xfrm>
          <a:prstGeom prst="rect">
            <a:avLst/>
          </a:prstGeom>
        </p:spPr>
      </p:pic>
      <p:pic>
        <p:nvPicPr>
          <p:cNvPr id="6" name="Picture 5">
            <a:extLst>
              <a:ext uri="{FF2B5EF4-FFF2-40B4-BE49-F238E27FC236}">
                <a16:creationId xmlns:a16="http://schemas.microsoft.com/office/drawing/2014/main" id="{7A838068-A340-4C9A-ADA6-E11FF6465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73" y="3710738"/>
            <a:ext cx="4855464" cy="2682643"/>
          </a:xfrm>
          <a:prstGeom prst="rect">
            <a:avLst/>
          </a:prstGeom>
        </p:spPr>
      </p:pic>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9F7551-E956-43CB-8F36-268A5DA44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B99C248B-47D3-41DF-A1DC-8B38652A8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3787" y="458856"/>
            <a:ext cx="7778213" cy="5907457"/>
          </a:xfrm>
          <a:custGeom>
            <a:avLst/>
            <a:gdLst>
              <a:gd name="connsiteX0" fmla="*/ 3727582 w 7778213"/>
              <a:gd name="connsiteY0" fmla="*/ 0 h 5905781"/>
              <a:gd name="connsiteX1" fmla="*/ 7778213 w 7778213"/>
              <a:gd name="connsiteY1" fmla="*/ 0 h 5905781"/>
              <a:gd name="connsiteX2" fmla="*/ 7778213 w 7778213"/>
              <a:gd name="connsiteY2" fmla="*/ 5905761 h 5905781"/>
              <a:gd name="connsiteX3" fmla="*/ 7485321 w 7778213"/>
              <a:gd name="connsiteY3" fmla="*/ 5905761 h 5905781"/>
              <a:gd name="connsiteX4" fmla="*/ 7485321 w 7778213"/>
              <a:gd name="connsiteY4" fmla="*/ 5905762 h 5905781"/>
              <a:gd name="connsiteX5" fmla="*/ 4228895 w 7778213"/>
              <a:gd name="connsiteY5" fmla="*/ 5905762 h 5905781"/>
              <a:gd name="connsiteX6" fmla="*/ 4228895 w 7778213"/>
              <a:gd name="connsiteY6" fmla="*/ 5905780 h 5905781"/>
              <a:gd name="connsiteX7" fmla="*/ 3936003 w 7778213"/>
              <a:gd name="connsiteY7" fmla="*/ 5905780 h 5905781"/>
              <a:gd name="connsiteX8" fmla="*/ 3936003 w 7778213"/>
              <a:gd name="connsiteY8" fmla="*/ 5905781 h 5905781"/>
              <a:gd name="connsiteX9" fmla="*/ 0 w 7778213"/>
              <a:gd name="connsiteY9" fmla="*/ 5905781 h 5905781"/>
              <a:gd name="connsiteX10" fmla="*/ 2796838 w 7778213"/>
              <a:gd name="connsiteY10" fmla="*/ 20 h 5905781"/>
              <a:gd name="connsiteX11" fmla="*/ 3089730 w 7778213"/>
              <a:gd name="connsiteY11" fmla="*/ 20 h 5905781"/>
              <a:gd name="connsiteX12" fmla="*/ 3089730 w 7778213"/>
              <a:gd name="connsiteY12" fmla="*/ 19 h 5905781"/>
              <a:gd name="connsiteX13" fmla="*/ 3434690 w 7778213"/>
              <a:gd name="connsiteY13" fmla="*/ 19 h 5905781"/>
              <a:gd name="connsiteX14" fmla="*/ 3434690 w 7778213"/>
              <a:gd name="connsiteY14" fmla="*/ 1 h 5905781"/>
              <a:gd name="connsiteX15" fmla="*/ 3727582 w 7778213"/>
              <a:gd name="connsiteY15" fmla="*/ 1 h 590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78213" h="5905781">
                <a:moveTo>
                  <a:pt x="3727582" y="0"/>
                </a:moveTo>
                <a:lnTo>
                  <a:pt x="7778213" y="0"/>
                </a:lnTo>
                <a:lnTo>
                  <a:pt x="7778213" y="5905761"/>
                </a:lnTo>
                <a:lnTo>
                  <a:pt x="7485321" y="5905761"/>
                </a:lnTo>
                <a:lnTo>
                  <a:pt x="7485321" y="5905762"/>
                </a:lnTo>
                <a:lnTo>
                  <a:pt x="4228895" y="5905762"/>
                </a:lnTo>
                <a:lnTo>
                  <a:pt x="4228895" y="5905780"/>
                </a:lnTo>
                <a:lnTo>
                  <a:pt x="3936003" y="5905780"/>
                </a:lnTo>
                <a:lnTo>
                  <a:pt x="3936003" y="5905781"/>
                </a:lnTo>
                <a:lnTo>
                  <a:pt x="0" y="5905781"/>
                </a:lnTo>
                <a:lnTo>
                  <a:pt x="2796838" y="20"/>
                </a:lnTo>
                <a:lnTo>
                  <a:pt x="3089730" y="20"/>
                </a:lnTo>
                <a:lnTo>
                  <a:pt x="3089730" y="19"/>
                </a:lnTo>
                <a:lnTo>
                  <a:pt x="3434690" y="19"/>
                </a:lnTo>
                <a:lnTo>
                  <a:pt x="3434690" y="1"/>
                </a:lnTo>
                <a:lnTo>
                  <a:pt x="3727582" y="1"/>
                </a:lnTo>
                <a:close/>
              </a:path>
            </a:pathLst>
          </a:custGeom>
          <a:solidFill>
            <a:srgbClr val="B4B4B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DF0924E5-8F0D-47CB-B59E-155AFCF8C3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8858"/>
            <a:ext cx="6769978" cy="5907437"/>
          </a:xfrm>
          <a:custGeom>
            <a:avLst/>
            <a:gdLst>
              <a:gd name="connsiteX0" fmla="*/ 0 w 6769978"/>
              <a:gd name="connsiteY0" fmla="*/ 0 h 5905761"/>
              <a:gd name="connsiteX1" fmla="*/ 6769978 w 6769978"/>
              <a:gd name="connsiteY1" fmla="*/ 0 h 5905761"/>
              <a:gd name="connsiteX2" fmla="*/ 3973138 w 6769978"/>
              <a:gd name="connsiteY2" fmla="*/ 5905761 h 5905761"/>
              <a:gd name="connsiteX3" fmla="*/ 0 w 6769978"/>
              <a:gd name="connsiteY3" fmla="*/ 5905761 h 5905761"/>
            </a:gdLst>
            <a:ahLst/>
            <a:cxnLst>
              <a:cxn ang="0">
                <a:pos x="connsiteX0" y="connsiteY0"/>
              </a:cxn>
              <a:cxn ang="0">
                <a:pos x="connsiteX1" y="connsiteY1"/>
              </a:cxn>
              <a:cxn ang="0">
                <a:pos x="connsiteX2" y="connsiteY2"/>
              </a:cxn>
              <a:cxn ang="0">
                <a:pos x="connsiteX3" y="connsiteY3"/>
              </a:cxn>
            </a:cxnLst>
            <a:rect l="l" t="t" r="r" b="b"/>
            <a:pathLst>
              <a:path w="6769978" h="5905761">
                <a:moveTo>
                  <a:pt x="0" y="0"/>
                </a:moveTo>
                <a:lnTo>
                  <a:pt x="6769978" y="0"/>
                </a:lnTo>
                <a:lnTo>
                  <a:pt x="3973138" y="5905761"/>
                </a:lnTo>
                <a:lnTo>
                  <a:pt x="0" y="5905761"/>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lumMod val="95000"/>
                </a:schemeClr>
              </a:solidFill>
            </a:endParaRPr>
          </a:p>
        </p:txBody>
      </p:sp>
      <p:sp>
        <p:nvSpPr>
          <p:cNvPr id="2" name="Title 1">
            <a:extLst>
              <a:ext uri="{FF2B5EF4-FFF2-40B4-BE49-F238E27FC236}">
                <a16:creationId xmlns:a16="http://schemas.microsoft.com/office/drawing/2014/main" id="{06618E30-174C-405F-9A7E-F69CCE555391}"/>
              </a:ext>
            </a:extLst>
          </p:cNvPr>
          <p:cNvSpPr>
            <a:spLocks noGrp="1"/>
          </p:cNvSpPr>
          <p:nvPr>
            <p:ph type="title"/>
          </p:nvPr>
        </p:nvSpPr>
        <p:spPr>
          <a:xfrm>
            <a:off x="838200" y="914400"/>
            <a:ext cx="4277264" cy="1097280"/>
          </a:xfrm>
        </p:spPr>
        <p:txBody>
          <a:bodyPr rtlCol="0">
            <a:normAutofit/>
          </a:bodyPr>
          <a:lstStyle/>
          <a:p>
            <a:pPr>
              <a:defRPr/>
            </a:pPr>
            <a:r>
              <a:rPr lang="en-US" sz="3400">
                <a:solidFill>
                  <a:srgbClr val="FFFFFF"/>
                </a:solidFill>
              </a:rPr>
              <a:t>Stand Descriptions cont…</a:t>
            </a:r>
          </a:p>
        </p:txBody>
      </p:sp>
      <p:sp>
        <p:nvSpPr>
          <p:cNvPr id="3" name="Content Placeholder 2">
            <a:extLst>
              <a:ext uri="{FF2B5EF4-FFF2-40B4-BE49-F238E27FC236}">
                <a16:creationId xmlns:a16="http://schemas.microsoft.com/office/drawing/2014/main" id="{DEFEA769-E13F-404E-AE16-BEDA8E9BFFD6}"/>
              </a:ext>
            </a:extLst>
          </p:cNvPr>
          <p:cNvSpPr>
            <a:spLocks noGrp="1"/>
          </p:cNvSpPr>
          <p:nvPr>
            <p:ph idx="1"/>
          </p:nvPr>
        </p:nvSpPr>
        <p:spPr>
          <a:xfrm>
            <a:off x="838199" y="2331720"/>
            <a:ext cx="3518141" cy="3344461"/>
          </a:xfrm>
        </p:spPr>
        <p:txBody>
          <a:bodyPr rtlCol="0" anchor="t">
            <a:noAutofit/>
          </a:bodyPr>
          <a:lstStyle/>
          <a:p>
            <a:pPr marL="274320" indent="-274320">
              <a:defRPr/>
            </a:pPr>
            <a:r>
              <a:rPr lang="en-US" sz="1600" dirty="0"/>
              <a:t>Each stand description should include;</a:t>
            </a:r>
          </a:p>
          <a:p>
            <a:pPr marL="274320" indent="-274320">
              <a:defRPr/>
            </a:pPr>
            <a:r>
              <a:rPr lang="en-US" sz="1600" dirty="0"/>
              <a:t>Stand objective statement</a:t>
            </a:r>
          </a:p>
          <a:p>
            <a:pPr marL="274320" indent="-274320">
              <a:defRPr/>
            </a:pPr>
            <a:r>
              <a:rPr lang="en-US" sz="1600" dirty="0"/>
              <a:t>Forest type		</a:t>
            </a:r>
          </a:p>
          <a:p>
            <a:pPr marL="274320" indent="-274320">
              <a:defRPr/>
            </a:pPr>
            <a:r>
              <a:rPr lang="en-US" sz="1600" dirty="0"/>
              <a:t>Understory condition</a:t>
            </a:r>
          </a:p>
          <a:p>
            <a:pPr marL="274320" indent="-274320">
              <a:defRPr/>
            </a:pPr>
            <a:r>
              <a:rPr lang="en-US" sz="1600" dirty="0"/>
              <a:t>Acreage</a:t>
            </a:r>
          </a:p>
          <a:p>
            <a:pPr marL="274320" indent="-274320">
              <a:defRPr/>
            </a:pPr>
            <a:r>
              <a:rPr lang="en-US" sz="1600" dirty="0"/>
              <a:t>Stocking level</a:t>
            </a:r>
          </a:p>
          <a:p>
            <a:pPr marL="274320" indent="-274320">
              <a:defRPr/>
            </a:pPr>
            <a:r>
              <a:rPr lang="en-US" sz="1600" dirty="0"/>
              <a:t>Basal Area/acre</a:t>
            </a:r>
          </a:p>
          <a:p>
            <a:pPr marL="274320" indent="-274320">
              <a:defRPr/>
            </a:pPr>
            <a:r>
              <a:rPr lang="en-US" sz="1600" dirty="0"/>
              <a:t>Trees per acre</a:t>
            </a:r>
          </a:p>
          <a:p>
            <a:pPr marL="274320" indent="-274320">
              <a:defRPr/>
            </a:pPr>
            <a:r>
              <a:rPr lang="en-US" sz="1600" dirty="0"/>
              <a:t>Soil Type</a:t>
            </a:r>
          </a:p>
          <a:p>
            <a:pPr marL="274320" indent="-274320">
              <a:defRPr/>
            </a:pPr>
            <a:r>
              <a:rPr lang="en-US" sz="1600" dirty="0"/>
              <a:t>Site index</a:t>
            </a:r>
          </a:p>
        </p:txBody>
      </p:sp>
      <p:pic>
        <p:nvPicPr>
          <p:cNvPr id="5" name="Picture 4">
            <a:extLst>
              <a:ext uri="{FF2B5EF4-FFF2-40B4-BE49-F238E27FC236}">
                <a16:creationId xmlns:a16="http://schemas.microsoft.com/office/drawing/2014/main" id="{B2F6B4BC-B260-4425-9F84-BA92276657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7781" y="1928005"/>
            <a:ext cx="4554746" cy="3416059"/>
          </a:xfrm>
          <a:prstGeom prst="rect">
            <a:avLst/>
          </a:prstGeom>
        </p:spPr>
      </p:pic>
    </p:spTree>
  </p:cSld>
  <p:clrMapOvr>
    <a:overrideClrMapping bg1="dk1" tx1="lt1" bg2="dk2" tx2="lt2" accent1="accent1" accent2="accent2" accent3="accent3" accent4="accent4" accent5="accent5" accent6="accent6" hlink="hlink" folHlink="folHlink"/>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F3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5F7A24-5456-46EE-9968-C675D59948E4}"/>
              </a:ext>
            </a:extLst>
          </p:cNvPr>
          <p:cNvSpPr>
            <a:spLocks noGrp="1"/>
          </p:cNvSpPr>
          <p:nvPr>
            <p:ph type="title"/>
          </p:nvPr>
        </p:nvSpPr>
        <p:spPr>
          <a:xfrm>
            <a:off x="524256" y="4767072"/>
            <a:ext cx="6594189" cy="1625210"/>
          </a:xfrm>
        </p:spPr>
        <p:txBody>
          <a:bodyPr rtlCol="0">
            <a:normAutofit/>
          </a:bodyPr>
          <a:lstStyle/>
          <a:p>
            <a:pPr algn="r">
              <a:defRPr/>
            </a:pPr>
            <a:r>
              <a:rPr lang="en-US">
                <a:solidFill>
                  <a:srgbClr val="FFFFFF"/>
                </a:solidFill>
              </a:rPr>
              <a:t>Stand Descriptions cont…</a:t>
            </a:r>
          </a:p>
        </p:txBody>
      </p:sp>
      <p:pic>
        <p:nvPicPr>
          <p:cNvPr id="4" name="Picture 3">
            <a:extLst>
              <a:ext uri="{FF2B5EF4-FFF2-40B4-BE49-F238E27FC236}">
                <a16:creationId xmlns:a16="http://schemas.microsoft.com/office/drawing/2014/main" id="{2F132758-DE56-4EDA-BC8A-4E8ADE3033BC}"/>
              </a:ext>
            </a:extLst>
          </p:cNvPr>
          <p:cNvPicPr>
            <a:picLocks noChangeAspect="1"/>
          </p:cNvPicPr>
          <p:nvPr/>
        </p:nvPicPr>
        <p:blipFill rotWithShape="1">
          <a:blip r:embed="rId2">
            <a:extLst>
              <a:ext uri="{28A0092B-C50C-407E-A947-70E740481C1C}">
                <a14:useLocalDpi xmlns:a14="http://schemas.microsoft.com/office/drawing/2010/main" val="0"/>
              </a:ext>
            </a:extLst>
          </a:blip>
          <a:srcRect t="11022" r="-1" b="673"/>
          <a:stretch/>
        </p:blipFill>
        <p:spPr>
          <a:xfrm>
            <a:off x="327547" y="321733"/>
            <a:ext cx="7058306" cy="4107392"/>
          </a:xfrm>
          <a:prstGeom prst="rect">
            <a:avLst/>
          </a:prstGeom>
        </p:spPr>
      </p:pic>
      <p:sp>
        <p:nvSpPr>
          <p:cNvPr id="74" name="Rectangle 7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531" name="Content Placeholder 2">
            <a:extLst>
              <a:ext uri="{FF2B5EF4-FFF2-40B4-BE49-F238E27FC236}">
                <a16:creationId xmlns:a16="http://schemas.microsoft.com/office/drawing/2014/main" id="{0C362A15-4F28-41B7-BB20-FAF93D54C5F2}"/>
              </a:ext>
            </a:extLst>
          </p:cNvPr>
          <p:cNvSpPr>
            <a:spLocks noGrp="1"/>
          </p:cNvSpPr>
          <p:nvPr>
            <p:ph idx="1"/>
          </p:nvPr>
        </p:nvSpPr>
        <p:spPr>
          <a:xfrm>
            <a:off x="8029319" y="917725"/>
            <a:ext cx="3424739" cy="4852362"/>
          </a:xfrm>
        </p:spPr>
        <p:txBody>
          <a:bodyPr anchor="ctr">
            <a:normAutofit/>
          </a:bodyPr>
          <a:lstStyle/>
          <a:p>
            <a:pPr eaLnBrk="1" hangingPunct="1"/>
            <a:r>
              <a:rPr lang="en-US" altLang="en-US" sz="1900">
                <a:solidFill>
                  <a:srgbClr val="FFFFFF"/>
                </a:solidFill>
              </a:rPr>
              <a:t>Not only numerical data required.</a:t>
            </a:r>
          </a:p>
          <a:p>
            <a:pPr eaLnBrk="1" hangingPunct="1"/>
            <a:r>
              <a:rPr lang="en-US" altLang="en-US" sz="1900">
                <a:solidFill>
                  <a:srgbClr val="FFFFFF"/>
                </a:solidFill>
              </a:rPr>
              <a:t>Narrative explaining the data and general stand overview.</a:t>
            </a:r>
          </a:p>
          <a:p>
            <a:pPr eaLnBrk="1" hangingPunct="1"/>
            <a:r>
              <a:rPr lang="en-US" altLang="en-US" sz="1900">
                <a:solidFill>
                  <a:srgbClr val="FFFFFF"/>
                </a:solidFill>
              </a:rPr>
              <a:t>Most important are the stand recommendations.</a:t>
            </a:r>
          </a:p>
          <a:p>
            <a:pPr eaLnBrk="1" hangingPunct="1"/>
            <a:endParaRPr lang="en-US" altLang="en-US" sz="1900">
              <a:solidFill>
                <a:srgbClr val="FFFFFF"/>
              </a:solidFill>
            </a:endParaRPr>
          </a:p>
          <a:p>
            <a:pPr eaLnBrk="1" hangingPunct="1"/>
            <a:r>
              <a:rPr lang="en-US" altLang="en-US" sz="1900">
                <a:solidFill>
                  <a:srgbClr val="FFFFFF"/>
                </a:solidFill>
              </a:rPr>
              <a:t>Ex.) Due to the overstocked state of this stand, conduct some thinning. Remove poorly formed stems that have no future timber value, while releasing more desirable trees. Overall forest health will improve as a result of this thinning.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D56CFCFF-7162-4CA3-899C-7C4ACA6B7E12}"/>
              </a:ext>
            </a:extLst>
          </p:cNvPr>
          <p:cNvSpPr>
            <a:spLocks noGrp="1"/>
          </p:cNvSpPr>
          <p:nvPr>
            <p:ph type="title"/>
          </p:nvPr>
        </p:nvSpPr>
        <p:spPr>
          <a:xfrm>
            <a:off x="762001" y="803325"/>
            <a:ext cx="5314536" cy="1325563"/>
          </a:xfrm>
        </p:spPr>
        <p:txBody>
          <a:bodyPr>
            <a:normAutofit/>
          </a:bodyPr>
          <a:lstStyle/>
          <a:p>
            <a:pPr eaLnBrk="1" hangingPunct="1"/>
            <a:r>
              <a:rPr lang="en-US" altLang="en-US" dirty="0"/>
              <a:t>So what’s the takeaway??</a:t>
            </a:r>
          </a:p>
        </p:txBody>
      </p:sp>
      <p:sp>
        <p:nvSpPr>
          <p:cNvPr id="23555" name="Content Placeholder 2">
            <a:extLst>
              <a:ext uri="{FF2B5EF4-FFF2-40B4-BE49-F238E27FC236}">
                <a16:creationId xmlns:a16="http://schemas.microsoft.com/office/drawing/2014/main" id="{F144683B-8E53-4621-9311-A66947C8C89C}"/>
              </a:ext>
            </a:extLst>
          </p:cNvPr>
          <p:cNvSpPr>
            <a:spLocks noGrp="1"/>
          </p:cNvSpPr>
          <p:nvPr>
            <p:ph idx="1"/>
          </p:nvPr>
        </p:nvSpPr>
        <p:spPr>
          <a:xfrm>
            <a:off x="762000" y="2279018"/>
            <a:ext cx="5314543" cy="3375920"/>
          </a:xfrm>
        </p:spPr>
        <p:txBody>
          <a:bodyPr anchor="t">
            <a:normAutofit/>
          </a:bodyPr>
          <a:lstStyle/>
          <a:p>
            <a:pPr eaLnBrk="1" hangingPunct="1"/>
            <a:r>
              <a:rPr lang="en-US" altLang="en-US" sz="1800" dirty="0"/>
              <a:t>Title / Signature page</a:t>
            </a:r>
          </a:p>
          <a:p>
            <a:pPr eaLnBrk="1" hangingPunct="1"/>
            <a:r>
              <a:rPr lang="en-US" altLang="en-US" sz="1800" dirty="0"/>
              <a:t>Landowner objective statement</a:t>
            </a:r>
          </a:p>
          <a:p>
            <a:pPr eaLnBrk="1" hangingPunct="1"/>
            <a:r>
              <a:rPr lang="en-US" altLang="en-US" sz="1800" dirty="0"/>
              <a:t>General property overview and history</a:t>
            </a:r>
          </a:p>
          <a:p>
            <a:pPr eaLnBrk="1" hangingPunct="1"/>
            <a:r>
              <a:rPr lang="en-US" altLang="en-US" sz="1800" dirty="0"/>
              <a:t>Map set </a:t>
            </a:r>
          </a:p>
          <a:p>
            <a:pPr eaLnBrk="1" hangingPunct="1"/>
            <a:r>
              <a:rPr lang="en-US" altLang="en-US" sz="1800" dirty="0"/>
              <a:t>Stand descriptions</a:t>
            </a:r>
          </a:p>
          <a:p>
            <a:pPr eaLnBrk="1" hangingPunct="1"/>
            <a:r>
              <a:rPr lang="en-US" altLang="en-US" sz="1800" dirty="0"/>
              <a:t>Activity schedule</a:t>
            </a:r>
          </a:p>
        </p:txBody>
      </p:sp>
      <p:sp>
        <p:nvSpPr>
          <p:cNvPr id="72" name="Freeform: Shape 71">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1CAA355-04FC-4594-9691-8F43873D9B60}"/>
              </a:ext>
            </a:extLst>
          </p:cNvPr>
          <p:cNvPicPr>
            <a:picLocks noChangeAspect="1"/>
          </p:cNvPicPr>
          <p:nvPr/>
        </p:nvPicPr>
        <p:blipFill rotWithShape="1">
          <a:blip r:embed="rId2">
            <a:extLst>
              <a:ext uri="{28A0092B-C50C-407E-A947-70E740481C1C}">
                <a14:useLocalDpi xmlns:a14="http://schemas.microsoft.com/office/drawing/2010/main" val="0"/>
              </a:ext>
            </a:extLst>
          </a:blip>
          <a:srcRect t="21030" b="429"/>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7DBFAC-4D54-453E-8826-A9F8F3F9B9F4}"/>
              </a:ext>
            </a:extLst>
          </p:cNvPr>
          <p:cNvPicPr>
            <a:picLocks noChangeAspect="1"/>
          </p:cNvPicPr>
          <p:nvPr/>
        </p:nvPicPr>
        <p:blipFill rotWithShape="1">
          <a:blip r:embed="rId2">
            <a:extLst>
              <a:ext uri="{28A0092B-C50C-407E-A947-70E740481C1C}">
                <a14:useLocalDpi xmlns:a14="http://schemas.microsoft.com/office/drawing/2010/main" val="0"/>
              </a:ext>
            </a:extLst>
          </a:blip>
          <a:srcRect t="4738" b="20262"/>
          <a:stretch/>
        </p:blipFill>
        <p:spPr>
          <a:xfrm>
            <a:off x="20" y="10"/>
            <a:ext cx="12191980" cy="6857989"/>
          </a:xfrm>
          <a:prstGeom prst="rect">
            <a:avLst/>
          </a:prstGeom>
        </p:spPr>
      </p:pic>
      <p:sp>
        <p:nvSpPr>
          <p:cNvPr id="71" name="Rectangle 70">
            <a:extLst>
              <a:ext uri="{FF2B5EF4-FFF2-40B4-BE49-F238E27FC236}">
                <a16:creationId xmlns:a16="http://schemas.microsoft.com/office/drawing/2014/main" id="{A4206507-76F5-4316-AAF5-4EAFEE5EBD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03BC2B61-D77E-45AB-8722-15BC6A718A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578" name="Title 1">
            <a:extLst>
              <a:ext uri="{FF2B5EF4-FFF2-40B4-BE49-F238E27FC236}">
                <a16:creationId xmlns:a16="http://schemas.microsoft.com/office/drawing/2014/main" id="{4A98F217-97DD-4BF2-BFEA-5D1C1651F785}"/>
              </a:ext>
            </a:extLst>
          </p:cNvPr>
          <p:cNvSpPr>
            <a:spLocks noGrp="1"/>
          </p:cNvSpPr>
          <p:nvPr>
            <p:ph type="title"/>
          </p:nvPr>
        </p:nvSpPr>
        <p:spPr>
          <a:xfrm>
            <a:off x="1120140" y="909637"/>
            <a:ext cx="9951720" cy="1616710"/>
          </a:xfrm>
        </p:spPr>
        <p:txBody>
          <a:bodyPr anchor="ctr">
            <a:normAutofit/>
          </a:bodyPr>
          <a:lstStyle/>
          <a:p>
            <a:pPr eaLnBrk="1" hangingPunct="1"/>
            <a:r>
              <a:rPr lang="en-US" altLang="en-US">
                <a:solidFill>
                  <a:srgbClr val="FFFFFF"/>
                </a:solidFill>
              </a:rPr>
              <a:t>Most Importantly </a:t>
            </a:r>
          </a:p>
        </p:txBody>
      </p:sp>
      <p:sp>
        <p:nvSpPr>
          <p:cNvPr id="3" name="Content Placeholder 2">
            <a:extLst>
              <a:ext uri="{FF2B5EF4-FFF2-40B4-BE49-F238E27FC236}">
                <a16:creationId xmlns:a16="http://schemas.microsoft.com/office/drawing/2014/main" id="{5803762C-225A-4BB9-9FF8-3EC055EB4B8E}"/>
              </a:ext>
            </a:extLst>
          </p:cNvPr>
          <p:cNvSpPr>
            <a:spLocks noGrp="1"/>
          </p:cNvSpPr>
          <p:nvPr>
            <p:ph idx="1"/>
          </p:nvPr>
        </p:nvSpPr>
        <p:spPr>
          <a:xfrm>
            <a:off x="1120140" y="2808287"/>
            <a:ext cx="9951720" cy="3234373"/>
          </a:xfrm>
        </p:spPr>
        <p:txBody>
          <a:bodyPr rtlCol="0">
            <a:normAutofit/>
          </a:bodyPr>
          <a:lstStyle/>
          <a:p>
            <a:pPr marL="274320" indent="-274320">
              <a:defRPr/>
            </a:pPr>
            <a:r>
              <a:rPr lang="en-US" sz="2400">
                <a:solidFill>
                  <a:srgbClr val="FFFFFF"/>
                </a:solidFill>
              </a:rPr>
              <a:t>Base recommendations on achieving the landowner’s Goals/Objectives.</a:t>
            </a:r>
          </a:p>
          <a:p>
            <a:pPr marL="274320" indent="-274320">
              <a:defRPr/>
            </a:pPr>
            <a:endParaRPr lang="en-US" sz="2400">
              <a:solidFill>
                <a:srgbClr val="FFFFFF"/>
              </a:solidFill>
            </a:endParaRPr>
          </a:p>
          <a:p>
            <a:pPr marL="0" indent="0">
              <a:buNone/>
              <a:defRPr/>
            </a:pPr>
            <a:endParaRPr lang="en-US" sz="2400">
              <a:solidFill>
                <a:srgbClr val="FFFFFF"/>
              </a:solidFill>
            </a:endParaRPr>
          </a:p>
        </p:txBody>
      </p:sp>
    </p:spTree>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9" name="Straight Connector 78">
            <a:extLst>
              <a:ext uri="{FF2B5EF4-FFF2-40B4-BE49-F238E27FC236}">
                <a16:creationId xmlns:a16="http://schemas.microsoft.com/office/drawing/2014/main" id="{DFDA47BC-3069-47F5-8257-24B3B1F76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927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028" name="Picture 4" descr="Deforestation">
            <a:extLst>
              <a:ext uri="{FF2B5EF4-FFF2-40B4-BE49-F238E27FC236}">
                <a16:creationId xmlns:a16="http://schemas.microsoft.com/office/drawing/2014/main" id="{B67C261E-F76D-495A-9CD9-B3E5930292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11" b="2589"/>
          <a:stretch/>
        </p:blipFill>
        <p:spPr bwMode="auto">
          <a:xfrm>
            <a:off x="3283571" y="1384421"/>
            <a:ext cx="2657690" cy="1868407"/>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id="{7AE95D8F-9825-4222-8846-E3461598C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72A6B6-8921-42C2-BBE3-7366AF4A8702}"/>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dirty="0">
                <a:solidFill>
                  <a:srgbClr val="FFFFFF"/>
                </a:solidFill>
              </a:rPr>
              <a:t>Tree Damaging Agents</a:t>
            </a:r>
          </a:p>
        </p:txBody>
      </p:sp>
      <p:pic>
        <p:nvPicPr>
          <p:cNvPr id="1026" name="Picture 2" descr="Lightning and Your Trees">
            <a:extLst>
              <a:ext uri="{FF2B5EF4-FFF2-40B4-BE49-F238E27FC236}">
                <a16:creationId xmlns:a16="http://schemas.microsoft.com/office/drawing/2014/main" id="{0B137688-2E18-4C1E-BF3A-30300D29FDB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8179" y="1360271"/>
            <a:ext cx="2906803" cy="189255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n Index of 22 Common Insect Pests Harmful to Trees">
            <a:extLst>
              <a:ext uri="{FF2B5EF4-FFF2-40B4-BE49-F238E27FC236}">
                <a16:creationId xmlns:a16="http://schemas.microsoft.com/office/drawing/2014/main" id="{A92276C8-8954-4A63-865F-46E57D2642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90" b="21375"/>
          <a:stretch/>
        </p:blipFill>
        <p:spPr bwMode="auto">
          <a:xfrm>
            <a:off x="9268181" y="1377102"/>
            <a:ext cx="2646677" cy="1892558"/>
          </a:xfrm>
          <a:prstGeom prst="rect">
            <a:avLst/>
          </a:prstGeom>
          <a:noFill/>
          <a:extLst>
            <a:ext uri="{909E8E84-426E-40DD-AFC4-6F175D3DCCD1}">
              <a14:hiddenFill xmlns:a14="http://schemas.microsoft.com/office/drawing/2010/main">
                <a:solidFill>
                  <a:srgbClr val="FFFFFF"/>
                </a:solidFill>
              </a14:hiddenFill>
            </a:ext>
          </a:extLst>
        </p:spPr>
      </p:pic>
      <p:cxnSp>
        <p:nvCxnSpPr>
          <p:cNvPr id="83" name="Straight Connector 82">
            <a:extLst>
              <a:ext uri="{FF2B5EF4-FFF2-40B4-BE49-F238E27FC236}">
                <a16:creationId xmlns:a16="http://schemas.microsoft.com/office/drawing/2014/main" id="{942B920A-73AD-402A-8EEF-B88E1A9398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68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0C9EB70-BC82-414A-BF8D-AD7FC67276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609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030" name="Picture 6" descr="Spotlight on Common Plant Diseases in Arizona - Complete Landscaping">
            <a:extLst>
              <a:ext uri="{FF2B5EF4-FFF2-40B4-BE49-F238E27FC236}">
                <a16:creationId xmlns:a16="http://schemas.microsoft.com/office/drawing/2014/main" id="{908C79AB-5D99-4A6F-BCF4-04241757BDA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207368" y="1384421"/>
            <a:ext cx="2739081" cy="1828336"/>
          </a:xfrm>
          <a:prstGeom prst="rect">
            <a:avLst/>
          </a:prstGeom>
          <a:noFill/>
          <a:extLst>
            <a:ext uri="{909E8E84-426E-40DD-AFC4-6F175D3DCCD1}">
              <a14:hiddenFill xmlns:a14="http://schemas.microsoft.com/office/drawing/2010/main">
                <a:solidFill>
                  <a:srgbClr val="FFFFFF"/>
                </a:solidFill>
              </a14:hiddenFill>
            </a:ext>
          </a:extLst>
        </p:spPr>
      </p:pic>
      <p:cxnSp>
        <p:nvCxnSpPr>
          <p:cNvPr id="87" name="Straight Connector 86">
            <a:extLst>
              <a:ext uri="{FF2B5EF4-FFF2-40B4-BE49-F238E27FC236}">
                <a16:creationId xmlns:a16="http://schemas.microsoft.com/office/drawing/2014/main" id="{3217665F-0036-444A-8D4A-33AF36A36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3A7BEF0-0D08-4EEC-88EA-E25A8EBBE606}"/>
              </a:ext>
            </a:extLst>
          </p:cNvPr>
          <p:cNvSpPr txBox="1"/>
          <p:nvPr/>
        </p:nvSpPr>
        <p:spPr>
          <a:xfrm>
            <a:off x="649705" y="3429000"/>
            <a:ext cx="1648323" cy="369332"/>
          </a:xfrm>
          <a:prstGeom prst="rect">
            <a:avLst/>
          </a:prstGeom>
          <a:noFill/>
        </p:spPr>
        <p:txBody>
          <a:bodyPr wrap="square" rtlCol="0">
            <a:spAutoFit/>
          </a:bodyPr>
          <a:lstStyle/>
          <a:p>
            <a:endParaRPr lang="en-US" dirty="0"/>
          </a:p>
        </p:txBody>
      </p:sp>
      <p:sp>
        <p:nvSpPr>
          <p:cNvPr id="16" name="TextBox 15">
            <a:extLst>
              <a:ext uri="{FF2B5EF4-FFF2-40B4-BE49-F238E27FC236}">
                <a16:creationId xmlns:a16="http://schemas.microsoft.com/office/drawing/2014/main" id="{26FF8ACE-2BE5-4CD3-B4EB-608758AA0390}"/>
              </a:ext>
            </a:extLst>
          </p:cNvPr>
          <p:cNvSpPr txBox="1"/>
          <p:nvPr/>
        </p:nvSpPr>
        <p:spPr>
          <a:xfrm>
            <a:off x="650238" y="3497802"/>
            <a:ext cx="1648323" cy="369332"/>
          </a:xfrm>
          <a:prstGeom prst="rect">
            <a:avLst/>
          </a:prstGeom>
          <a:noFill/>
        </p:spPr>
        <p:txBody>
          <a:bodyPr wrap="square" rtlCol="0">
            <a:spAutoFit/>
          </a:bodyPr>
          <a:lstStyle/>
          <a:p>
            <a:pPr algn="ctr"/>
            <a:r>
              <a:rPr lang="en-US" dirty="0"/>
              <a:t>Weather</a:t>
            </a:r>
          </a:p>
        </p:txBody>
      </p:sp>
      <p:sp>
        <p:nvSpPr>
          <p:cNvPr id="17" name="TextBox 16">
            <a:extLst>
              <a:ext uri="{FF2B5EF4-FFF2-40B4-BE49-F238E27FC236}">
                <a16:creationId xmlns:a16="http://schemas.microsoft.com/office/drawing/2014/main" id="{00584075-B68E-4016-87D3-7468BAFCB807}"/>
              </a:ext>
            </a:extLst>
          </p:cNvPr>
          <p:cNvSpPr txBox="1"/>
          <p:nvPr/>
        </p:nvSpPr>
        <p:spPr>
          <a:xfrm>
            <a:off x="9767357" y="3497802"/>
            <a:ext cx="1648323" cy="369332"/>
          </a:xfrm>
          <a:prstGeom prst="rect">
            <a:avLst/>
          </a:prstGeom>
          <a:noFill/>
        </p:spPr>
        <p:txBody>
          <a:bodyPr wrap="square" rtlCol="0">
            <a:spAutoFit/>
          </a:bodyPr>
          <a:lstStyle/>
          <a:p>
            <a:pPr algn="ctr"/>
            <a:r>
              <a:rPr lang="en-US" dirty="0"/>
              <a:t>Insects</a:t>
            </a:r>
          </a:p>
        </p:txBody>
      </p:sp>
      <p:sp>
        <p:nvSpPr>
          <p:cNvPr id="18" name="TextBox 17">
            <a:extLst>
              <a:ext uri="{FF2B5EF4-FFF2-40B4-BE49-F238E27FC236}">
                <a16:creationId xmlns:a16="http://schemas.microsoft.com/office/drawing/2014/main" id="{C57C8067-D610-4808-A647-FF1B835B33BA}"/>
              </a:ext>
            </a:extLst>
          </p:cNvPr>
          <p:cNvSpPr txBox="1"/>
          <p:nvPr/>
        </p:nvSpPr>
        <p:spPr>
          <a:xfrm>
            <a:off x="3554853" y="3520150"/>
            <a:ext cx="2111506" cy="369332"/>
          </a:xfrm>
          <a:prstGeom prst="rect">
            <a:avLst/>
          </a:prstGeom>
          <a:noFill/>
        </p:spPr>
        <p:txBody>
          <a:bodyPr wrap="square" rtlCol="0">
            <a:spAutoFit/>
          </a:bodyPr>
          <a:lstStyle/>
          <a:p>
            <a:pPr algn="ctr"/>
            <a:r>
              <a:rPr lang="en-US" dirty="0"/>
              <a:t>Human Impact</a:t>
            </a:r>
          </a:p>
        </p:txBody>
      </p:sp>
      <p:sp>
        <p:nvSpPr>
          <p:cNvPr id="19" name="TextBox 18">
            <a:extLst>
              <a:ext uri="{FF2B5EF4-FFF2-40B4-BE49-F238E27FC236}">
                <a16:creationId xmlns:a16="http://schemas.microsoft.com/office/drawing/2014/main" id="{C3D9E582-D9A0-43D4-9032-54A46D1103D2}"/>
              </a:ext>
            </a:extLst>
          </p:cNvPr>
          <p:cNvSpPr txBox="1"/>
          <p:nvPr/>
        </p:nvSpPr>
        <p:spPr>
          <a:xfrm>
            <a:off x="6763193" y="3520150"/>
            <a:ext cx="1648323" cy="369332"/>
          </a:xfrm>
          <a:prstGeom prst="rect">
            <a:avLst/>
          </a:prstGeom>
          <a:noFill/>
        </p:spPr>
        <p:txBody>
          <a:bodyPr wrap="square" rtlCol="0">
            <a:spAutoFit/>
          </a:bodyPr>
          <a:lstStyle/>
          <a:p>
            <a:pPr algn="ctr"/>
            <a:r>
              <a:rPr lang="en-US" dirty="0"/>
              <a:t>Disease</a:t>
            </a:r>
          </a:p>
        </p:txBody>
      </p:sp>
    </p:spTree>
    <p:extLst>
      <p:ext uri="{BB962C8B-B14F-4D97-AF65-F5344CB8AC3E}">
        <p14:creationId xmlns:p14="http://schemas.microsoft.com/office/powerpoint/2010/main" val="1585198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054" name="Rectangle 72">
            <a:extLst>
              <a:ext uri="{FF2B5EF4-FFF2-40B4-BE49-F238E27FC236}">
                <a16:creationId xmlns:a16="http://schemas.microsoft.com/office/drawing/2014/main" id="{DC14B3F1-8CC5-4623-94B0-4445E3775D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561D65A5-984F-43F3-9A8E-602CA8CA6451}"/>
              </a:ext>
            </a:extLst>
          </p:cNvPr>
          <p:cNvSpPr>
            <a:spLocks noGrp="1"/>
          </p:cNvSpPr>
          <p:nvPr>
            <p:ph type="title"/>
          </p:nvPr>
        </p:nvSpPr>
        <p:spPr>
          <a:xfrm>
            <a:off x="841248" y="365124"/>
            <a:ext cx="4929556" cy="2057400"/>
          </a:xfrm>
        </p:spPr>
        <p:txBody>
          <a:bodyPr anchor="b">
            <a:normAutofit/>
          </a:bodyPr>
          <a:lstStyle/>
          <a:p>
            <a:r>
              <a:rPr lang="en-US" sz="4000"/>
              <a:t>Weather</a:t>
            </a:r>
          </a:p>
        </p:txBody>
      </p:sp>
      <p:sp>
        <p:nvSpPr>
          <p:cNvPr id="3" name="Content Placeholder 2">
            <a:extLst>
              <a:ext uri="{FF2B5EF4-FFF2-40B4-BE49-F238E27FC236}">
                <a16:creationId xmlns:a16="http://schemas.microsoft.com/office/drawing/2014/main" id="{AA44BFAB-D614-46ED-BA75-FC8D6B2AFA12}"/>
              </a:ext>
            </a:extLst>
          </p:cNvPr>
          <p:cNvSpPr>
            <a:spLocks noGrp="1"/>
          </p:cNvSpPr>
          <p:nvPr>
            <p:ph idx="1"/>
          </p:nvPr>
        </p:nvSpPr>
        <p:spPr>
          <a:xfrm>
            <a:off x="841248" y="2624962"/>
            <a:ext cx="4929556" cy="3538094"/>
          </a:xfrm>
        </p:spPr>
        <p:txBody>
          <a:bodyPr>
            <a:normAutofit/>
          </a:bodyPr>
          <a:lstStyle/>
          <a:p>
            <a:r>
              <a:rPr lang="en-US" sz="2000" dirty="0"/>
              <a:t>Drought</a:t>
            </a:r>
          </a:p>
          <a:p>
            <a:r>
              <a:rPr lang="en-US" sz="2000" dirty="0"/>
              <a:t>Strong winds</a:t>
            </a:r>
          </a:p>
          <a:p>
            <a:r>
              <a:rPr lang="en-US" sz="2000" dirty="0"/>
              <a:t>Flooding</a:t>
            </a:r>
          </a:p>
          <a:p>
            <a:r>
              <a:rPr lang="en-US" sz="2000" dirty="0"/>
              <a:t>Lightning</a:t>
            </a:r>
          </a:p>
          <a:p>
            <a:r>
              <a:rPr lang="en-US" sz="2000" dirty="0"/>
              <a:t>Natural Disasters</a:t>
            </a:r>
          </a:p>
          <a:p>
            <a:pPr lvl="1"/>
            <a:r>
              <a:rPr lang="en-US" sz="1600" dirty="0"/>
              <a:t>Hurricanes</a:t>
            </a:r>
          </a:p>
          <a:p>
            <a:pPr lvl="1"/>
            <a:r>
              <a:rPr lang="en-US" sz="1600" dirty="0"/>
              <a:t>Tropical storms</a:t>
            </a:r>
          </a:p>
          <a:p>
            <a:pPr lvl="1"/>
            <a:r>
              <a:rPr lang="en-US" sz="1600" dirty="0"/>
              <a:t>Tornadoes</a:t>
            </a:r>
          </a:p>
        </p:txBody>
      </p:sp>
      <p:cxnSp>
        <p:nvCxnSpPr>
          <p:cNvPr id="2055" name="Straight Connector 74">
            <a:extLst>
              <a:ext uri="{FF2B5EF4-FFF2-40B4-BE49-F238E27FC236}">
                <a16:creationId xmlns:a16="http://schemas.microsoft.com/office/drawing/2014/main" id="{B8EC0F70-6AFD-45BE-8F70-52888FC304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319763"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2052" name="Picture 4" descr="Trees for Wildlife Program Helps Recovery After Hurricane Michael • The  National Wildlife Federation Blog : The National Wildlife Federation Blog">
            <a:extLst>
              <a:ext uri="{FF2B5EF4-FFF2-40B4-BE49-F238E27FC236}">
                <a16:creationId xmlns:a16="http://schemas.microsoft.com/office/drawing/2014/main" id="{CE8D2461-0510-4246-A82A-986460E9BB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93" r="8385" b="-8"/>
          <a:stretch/>
        </p:blipFill>
        <p:spPr bwMode="auto">
          <a:xfrm>
            <a:off x="6818278" y="343454"/>
            <a:ext cx="4853685" cy="2934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What's killing trees during droughts? Scientists have new answers. | NSF -  National Science Foundation">
            <a:extLst>
              <a:ext uri="{FF2B5EF4-FFF2-40B4-BE49-F238E27FC236}">
                <a16:creationId xmlns:a16="http://schemas.microsoft.com/office/drawing/2014/main" id="{8DF51369-4DAA-4920-A489-76A1E6A627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78" r="-2" b="-2"/>
          <a:stretch/>
        </p:blipFill>
        <p:spPr bwMode="auto">
          <a:xfrm>
            <a:off x="6818278" y="3597883"/>
            <a:ext cx="4853685" cy="2936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148942"/>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Scientists to burn Ozark forest to see if fire creates better places for  wildlife to live | KRCU">
            <a:extLst>
              <a:ext uri="{FF2B5EF4-FFF2-40B4-BE49-F238E27FC236}">
                <a16:creationId xmlns:a16="http://schemas.microsoft.com/office/drawing/2014/main" id="{7B24E072-5DAC-4338-BE19-0F9C4C9FDE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1704"/>
          <a:stretch/>
        </p:blipFill>
        <p:spPr bwMode="auto">
          <a:xfrm>
            <a:off x="4117521" y="10"/>
            <a:ext cx="8074479" cy="6857990"/>
          </a:xfrm>
          <a:prstGeom prst="rect">
            <a:avLst/>
          </a:prstGeom>
          <a:noFill/>
          <a:extLst>
            <a:ext uri="{909E8E84-426E-40DD-AFC4-6F175D3DCCD1}">
              <a14:hiddenFill xmlns:a14="http://schemas.microsoft.com/office/drawing/2010/main">
                <a:solidFill>
                  <a:srgbClr val="FFFFFF"/>
                </a:solidFill>
              </a14:hiddenFill>
            </a:ext>
          </a:extLst>
        </p:spPr>
      </p:pic>
      <p:sp>
        <p:nvSpPr>
          <p:cNvPr id="3076" name="Freeform: Shape 134">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77" name="Freeform: Shape 136">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976CF95-FC06-4EF8-AF23-DD8B76AA0984}"/>
              </a:ext>
            </a:extLst>
          </p:cNvPr>
          <p:cNvSpPr>
            <a:spLocks noGrp="1"/>
          </p:cNvSpPr>
          <p:nvPr>
            <p:ph type="title"/>
          </p:nvPr>
        </p:nvSpPr>
        <p:spPr>
          <a:xfrm>
            <a:off x="804672" y="365125"/>
            <a:ext cx="5266155" cy="1325563"/>
          </a:xfrm>
        </p:spPr>
        <p:txBody>
          <a:bodyPr>
            <a:normAutofit/>
          </a:bodyPr>
          <a:lstStyle/>
          <a:p>
            <a:r>
              <a:rPr lang="en-US"/>
              <a:t>Human Impact</a:t>
            </a:r>
          </a:p>
        </p:txBody>
      </p:sp>
      <p:sp>
        <p:nvSpPr>
          <p:cNvPr id="3" name="Content Placeholder 2">
            <a:extLst>
              <a:ext uri="{FF2B5EF4-FFF2-40B4-BE49-F238E27FC236}">
                <a16:creationId xmlns:a16="http://schemas.microsoft.com/office/drawing/2014/main" id="{B589DB46-2090-4A44-9B91-99FC21AD2DC8}"/>
              </a:ext>
            </a:extLst>
          </p:cNvPr>
          <p:cNvSpPr>
            <a:spLocks noGrp="1"/>
          </p:cNvSpPr>
          <p:nvPr>
            <p:ph idx="1"/>
          </p:nvPr>
        </p:nvSpPr>
        <p:spPr>
          <a:xfrm>
            <a:off x="804672" y="2022601"/>
            <a:ext cx="3941499" cy="4154361"/>
          </a:xfrm>
        </p:spPr>
        <p:txBody>
          <a:bodyPr>
            <a:normAutofit/>
          </a:bodyPr>
          <a:lstStyle/>
          <a:p>
            <a:r>
              <a:rPr lang="en-US" sz="2000"/>
              <a:t>Logging</a:t>
            </a:r>
          </a:p>
          <a:p>
            <a:r>
              <a:rPr lang="en-US" sz="2000"/>
              <a:t>Harvesting</a:t>
            </a:r>
          </a:p>
          <a:p>
            <a:r>
              <a:rPr lang="en-US" sz="2000"/>
              <a:t>Wildfires</a:t>
            </a:r>
          </a:p>
          <a:p>
            <a:r>
              <a:rPr lang="en-US" sz="2000"/>
              <a:t>Recreational</a:t>
            </a:r>
          </a:p>
          <a:p>
            <a:r>
              <a:rPr lang="en-US" sz="2000"/>
              <a:t>Development</a:t>
            </a:r>
          </a:p>
        </p:txBody>
      </p:sp>
    </p:spTree>
    <p:extLst>
      <p:ext uri="{BB962C8B-B14F-4D97-AF65-F5344CB8AC3E}">
        <p14:creationId xmlns:p14="http://schemas.microsoft.com/office/powerpoint/2010/main" val="357027985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7D3272-1F5F-4D61-A32E-38831A5EBB82}"/>
              </a:ext>
            </a:extLst>
          </p:cNvPr>
          <p:cNvPicPr>
            <a:picLocks noChangeAspect="1"/>
          </p:cNvPicPr>
          <p:nvPr/>
        </p:nvPicPr>
        <p:blipFill rotWithShape="1">
          <a:blip r:embed="rId2">
            <a:extLst>
              <a:ext uri="{28A0092B-C50C-407E-A947-70E740481C1C}">
                <a14:useLocalDpi xmlns:a14="http://schemas.microsoft.com/office/drawing/2010/main" val="0"/>
              </a:ext>
            </a:extLst>
          </a:blip>
          <a:srcRect t="2363" b="13368"/>
          <a:stretch/>
        </p:blipFill>
        <p:spPr>
          <a:xfrm>
            <a:off x="-1" y="10"/>
            <a:ext cx="12192000" cy="6857990"/>
          </a:xfrm>
          <a:prstGeom prst="rect">
            <a:avLst/>
          </a:prstGeom>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p>
        </p:txBody>
      </p:sp>
      <p:sp>
        <p:nvSpPr>
          <p:cNvPr id="6146" name="Title 1">
            <a:extLst>
              <a:ext uri="{FF2B5EF4-FFF2-40B4-BE49-F238E27FC236}">
                <a16:creationId xmlns:a16="http://schemas.microsoft.com/office/drawing/2014/main" id="{DFF02B8C-6C50-40AB-ADCA-B9EE1C5F83FD}"/>
              </a:ext>
            </a:extLst>
          </p:cNvPr>
          <p:cNvSpPr>
            <a:spLocks noGrp="1"/>
          </p:cNvSpPr>
          <p:nvPr>
            <p:ph type="title"/>
          </p:nvPr>
        </p:nvSpPr>
        <p:spPr>
          <a:xfrm>
            <a:off x="709448" y="1913950"/>
            <a:ext cx="4204137" cy="1342754"/>
          </a:xfrm>
        </p:spPr>
        <p:txBody>
          <a:bodyPr>
            <a:normAutofit/>
          </a:bodyPr>
          <a:lstStyle/>
          <a:p>
            <a:pPr algn="ctr" eaLnBrk="1" hangingPunct="1"/>
            <a:r>
              <a:rPr lang="en-US" altLang="en-US" sz="3600" dirty="0">
                <a:highlight>
                  <a:srgbClr val="C0C0C0"/>
                </a:highlight>
              </a:rPr>
              <a:t>What is forestry?</a:t>
            </a:r>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68D9EC-8892-423F-AA42-9800BB694E00}"/>
              </a:ext>
            </a:extLst>
          </p:cNvPr>
          <p:cNvSpPr>
            <a:spLocks noGrp="1"/>
          </p:cNvSpPr>
          <p:nvPr>
            <p:ph idx="1"/>
          </p:nvPr>
        </p:nvSpPr>
        <p:spPr>
          <a:xfrm>
            <a:off x="525516" y="3417573"/>
            <a:ext cx="4593021" cy="2619839"/>
          </a:xfrm>
        </p:spPr>
        <p:txBody>
          <a:bodyPr rtlCol="0" anchor="ctr">
            <a:normAutofit/>
          </a:bodyPr>
          <a:lstStyle/>
          <a:p>
            <a:pPr marL="274320" indent="-274320">
              <a:defRPr/>
            </a:pPr>
            <a:r>
              <a:rPr lang="en-US" sz="1800" dirty="0">
                <a:highlight>
                  <a:srgbClr val="C0C0C0"/>
                </a:highlight>
              </a:rPr>
              <a:t>Forestry is a science, an art, and a craft. </a:t>
            </a:r>
          </a:p>
          <a:p>
            <a:pPr marL="274320" indent="-274320">
              <a:defRPr/>
            </a:pPr>
            <a:r>
              <a:rPr lang="en-US" sz="1800" dirty="0">
                <a:highlight>
                  <a:srgbClr val="C0C0C0"/>
                </a:highlight>
              </a:rPr>
              <a:t>Forestry is creating, managing, conserving, and repairing forests in a sustainable manner, to meet desired goals, needs, and values for human benefit.</a:t>
            </a:r>
          </a:p>
          <a:p>
            <a:pPr marL="274320" indent="-274320">
              <a:defRPr/>
            </a:pPr>
            <a:endParaRPr lang="en-US" sz="1800" dirty="0"/>
          </a:p>
          <a:p>
            <a:pPr marL="0" indent="0">
              <a:buNone/>
              <a:defRPr/>
            </a:pPr>
            <a:endParaRPr lang="en-US" sz="1800" dirty="0"/>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4DA65-BC29-44D4-9CE0-B7B0A62B1314}"/>
              </a:ext>
            </a:extLst>
          </p:cNvPr>
          <p:cNvSpPr>
            <a:spLocks noGrp="1"/>
          </p:cNvSpPr>
          <p:nvPr>
            <p:ph type="title"/>
          </p:nvPr>
        </p:nvSpPr>
        <p:spPr>
          <a:xfrm>
            <a:off x="838200" y="218559"/>
            <a:ext cx="10515600" cy="1325563"/>
          </a:xfrm>
        </p:spPr>
        <p:txBody>
          <a:bodyPr/>
          <a:lstStyle/>
          <a:p>
            <a:pPr algn="ctr"/>
            <a:r>
              <a:rPr lang="en-US" dirty="0">
                <a:solidFill>
                  <a:schemeClr val="bg1"/>
                </a:solidFill>
              </a:rPr>
              <a:t>Insects and Diseases</a:t>
            </a:r>
          </a:p>
        </p:txBody>
      </p:sp>
      <p:sp>
        <p:nvSpPr>
          <p:cNvPr id="4" name="Content Placeholder 3">
            <a:extLst>
              <a:ext uri="{FF2B5EF4-FFF2-40B4-BE49-F238E27FC236}">
                <a16:creationId xmlns:a16="http://schemas.microsoft.com/office/drawing/2014/main" id="{BF7EE0C3-A13E-4E48-ABE1-B6B5360C6003}"/>
              </a:ext>
            </a:extLst>
          </p:cNvPr>
          <p:cNvSpPr>
            <a:spLocks noGrp="1"/>
          </p:cNvSpPr>
          <p:nvPr>
            <p:ph sz="quarter" idx="13"/>
          </p:nvPr>
        </p:nvSpPr>
        <p:spPr>
          <a:xfrm>
            <a:off x="1390452" y="1627632"/>
            <a:ext cx="4267200" cy="3602736"/>
          </a:xfrm>
        </p:spPr>
        <p:txBody>
          <a:bodyPr/>
          <a:lstStyle/>
          <a:p>
            <a:pPr>
              <a:buFont typeface="Wingdings" panose="05000000000000000000" pitchFamily="2" charset="2"/>
              <a:buChar char="v"/>
            </a:pPr>
            <a:r>
              <a:rPr lang="en-US" dirty="0">
                <a:solidFill>
                  <a:schemeClr val="bg1"/>
                </a:solidFill>
              </a:rPr>
              <a:t>Eastern longhorn beetle</a:t>
            </a:r>
          </a:p>
          <a:p>
            <a:pPr>
              <a:buFont typeface="Wingdings" panose="05000000000000000000" pitchFamily="2" charset="2"/>
              <a:buChar char="v"/>
            </a:pPr>
            <a:r>
              <a:rPr lang="en-US" dirty="0">
                <a:solidFill>
                  <a:schemeClr val="bg1"/>
                </a:solidFill>
              </a:rPr>
              <a:t>Emerald ash borer</a:t>
            </a:r>
          </a:p>
          <a:p>
            <a:pPr>
              <a:buFont typeface="Wingdings" panose="05000000000000000000" pitchFamily="2" charset="2"/>
              <a:buChar char="v"/>
            </a:pPr>
            <a:r>
              <a:rPr lang="en-US" dirty="0">
                <a:solidFill>
                  <a:schemeClr val="bg1"/>
                </a:solidFill>
              </a:rPr>
              <a:t>Gypsy moth</a:t>
            </a:r>
          </a:p>
          <a:p>
            <a:pPr>
              <a:buFont typeface="Wingdings" panose="05000000000000000000" pitchFamily="2" charset="2"/>
              <a:buChar char="v"/>
            </a:pPr>
            <a:r>
              <a:rPr lang="en-US" dirty="0">
                <a:solidFill>
                  <a:schemeClr val="bg1"/>
                </a:solidFill>
              </a:rPr>
              <a:t>Hemlock wooly adelgid</a:t>
            </a:r>
          </a:p>
          <a:p>
            <a:pPr>
              <a:buFont typeface="Wingdings" panose="05000000000000000000" pitchFamily="2" charset="2"/>
              <a:buChar char="v"/>
            </a:pPr>
            <a:r>
              <a:rPr lang="en-US" dirty="0">
                <a:solidFill>
                  <a:schemeClr val="bg1"/>
                </a:solidFill>
              </a:rPr>
              <a:t>Aphids</a:t>
            </a:r>
          </a:p>
        </p:txBody>
      </p:sp>
      <p:sp>
        <p:nvSpPr>
          <p:cNvPr id="5" name="Content Placeholder 4">
            <a:extLst>
              <a:ext uri="{FF2B5EF4-FFF2-40B4-BE49-F238E27FC236}">
                <a16:creationId xmlns:a16="http://schemas.microsoft.com/office/drawing/2014/main" id="{108BC697-3D5F-4A77-B98D-9BCFD7583150}"/>
              </a:ext>
            </a:extLst>
          </p:cNvPr>
          <p:cNvSpPr>
            <a:spLocks noGrp="1"/>
          </p:cNvSpPr>
          <p:nvPr>
            <p:ph sz="quarter" idx="14"/>
          </p:nvPr>
        </p:nvSpPr>
        <p:spPr>
          <a:xfrm>
            <a:off x="6534349" y="3570269"/>
            <a:ext cx="4582830" cy="3605212"/>
          </a:xfrm>
        </p:spPr>
        <p:txBody>
          <a:bodyPr/>
          <a:lstStyle/>
          <a:p>
            <a:pPr>
              <a:buFont typeface="Wingdings" panose="05000000000000000000" pitchFamily="2" charset="2"/>
              <a:buChar char="v"/>
            </a:pPr>
            <a:r>
              <a:rPr lang="en-US" dirty="0">
                <a:solidFill>
                  <a:schemeClr val="bg1"/>
                </a:solidFill>
              </a:rPr>
              <a:t>Fungi</a:t>
            </a:r>
          </a:p>
          <a:p>
            <a:pPr>
              <a:buFont typeface="Wingdings" panose="05000000000000000000" pitchFamily="2" charset="2"/>
              <a:buChar char="v"/>
            </a:pPr>
            <a:r>
              <a:rPr lang="en-US" dirty="0">
                <a:solidFill>
                  <a:schemeClr val="bg1"/>
                </a:solidFill>
              </a:rPr>
              <a:t>Beech leaf disease (BLD)</a:t>
            </a:r>
          </a:p>
          <a:p>
            <a:pPr>
              <a:buFont typeface="Wingdings" panose="05000000000000000000" pitchFamily="2" charset="2"/>
              <a:buChar char="v"/>
            </a:pPr>
            <a:r>
              <a:rPr lang="en-US" dirty="0">
                <a:solidFill>
                  <a:schemeClr val="bg1"/>
                </a:solidFill>
              </a:rPr>
              <a:t>Beech bark disease</a:t>
            </a:r>
          </a:p>
          <a:p>
            <a:pPr>
              <a:buFont typeface="Wingdings" panose="05000000000000000000" pitchFamily="2" charset="2"/>
              <a:buChar char="v"/>
            </a:pPr>
            <a:r>
              <a:rPr lang="en-US" dirty="0">
                <a:solidFill>
                  <a:schemeClr val="bg1"/>
                </a:solidFill>
              </a:rPr>
              <a:t>Sudden oak death</a:t>
            </a:r>
          </a:p>
          <a:p>
            <a:pPr>
              <a:buFont typeface="Wingdings" panose="05000000000000000000" pitchFamily="2" charset="2"/>
              <a:buChar char="v"/>
            </a:pPr>
            <a:r>
              <a:rPr lang="en-US" dirty="0">
                <a:solidFill>
                  <a:schemeClr val="bg1"/>
                </a:solidFill>
              </a:rPr>
              <a:t>White pine needle damage</a:t>
            </a:r>
          </a:p>
        </p:txBody>
      </p:sp>
      <p:pic>
        <p:nvPicPr>
          <p:cNvPr id="4098" name="Picture 2" descr="Beech Leaf Disease">
            <a:extLst>
              <a:ext uri="{FF2B5EF4-FFF2-40B4-BE49-F238E27FC236}">
                <a16:creationId xmlns:a16="http://schemas.microsoft.com/office/drawing/2014/main" id="{78C6121E-E4C5-4EAA-8570-E39D8A1D3A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1215" y="1349493"/>
            <a:ext cx="3623106" cy="241540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merald Ash Borer">
            <a:extLst>
              <a:ext uri="{FF2B5EF4-FFF2-40B4-BE49-F238E27FC236}">
                <a16:creationId xmlns:a16="http://schemas.microsoft.com/office/drawing/2014/main" id="{114EC9B6-D4D8-403B-BD5A-65C637CD57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755" y="4193470"/>
            <a:ext cx="3623515" cy="2415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196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Barred Owls Parents Tending Chicks | Naturally Curious with Mary Holland">
            <a:extLst>
              <a:ext uri="{FF2B5EF4-FFF2-40B4-BE49-F238E27FC236}">
                <a16:creationId xmlns:a16="http://schemas.microsoft.com/office/drawing/2014/main" id="{57BF628E-D9EC-4D7F-BCA6-9320925DB996}"/>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r="1" b="14198"/>
          <a:stretch/>
        </p:blipFill>
        <p:spPr bwMode="auto">
          <a:xfrm>
            <a:off x="5797543" y="10"/>
            <a:ext cx="6394152" cy="685799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7" name="Title 6">
            <a:extLst>
              <a:ext uri="{FF2B5EF4-FFF2-40B4-BE49-F238E27FC236}">
                <a16:creationId xmlns:a16="http://schemas.microsoft.com/office/drawing/2014/main" id="{44740F55-3E2B-4606-BCB8-400B37CDD6BF}"/>
              </a:ext>
            </a:extLst>
          </p:cNvPr>
          <p:cNvSpPr>
            <a:spLocks noGrp="1"/>
          </p:cNvSpPr>
          <p:nvPr>
            <p:ph type="title"/>
          </p:nvPr>
        </p:nvSpPr>
        <p:spPr>
          <a:xfrm>
            <a:off x="804998" y="798445"/>
            <a:ext cx="4803636" cy="1311664"/>
          </a:xfrm>
        </p:spPr>
        <p:txBody>
          <a:bodyPr>
            <a:normAutofit/>
          </a:bodyPr>
          <a:lstStyle/>
          <a:p>
            <a:r>
              <a:rPr lang="en-US" dirty="0">
                <a:solidFill>
                  <a:srgbClr val="000000"/>
                </a:solidFill>
              </a:rPr>
              <a:t>Tree Benefits</a:t>
            </a:r>
          </a:p>
        </p:txBody>
      </p:sp>
      <p:sp>
        <p:nvSpPr>
          <p:cNvPr id="8" name="Content Placeholder 7">
            <a:extLst>
              <a:ext uri="{FF2B5EF4-FFF2-40B4-BE49-F238E27FC236}">
                <a16:creationId xmlns:a16="http://schemas.microsoft.com/office/drawing/2014/main" id="{5E911BDB-FF09-437E-B268-B495AD9DFCF0}"/>
              </a:ext>
            </a:extLst>
          </p:cNvPr>
          <p:cNvSpPr>
            <a:spLocks noGrp="1"/>
          </p:cNvSpPr>
          <p:nvPr>
            <p:ph idx="1"/>
          </p:nvPr>
        </p:nvSpPr>
        <p:spPr>
          <a:xfrm>
            <a:off x="804997" y="2272143"/>
            <a:ext cx="4706803" cy="3788830"/>
          </a:xfrm>
        </p:spPr>
        <p:txBody>
          <a:bodyPr anchor="ctr">
            <a:normAutofit/>
          </a:bodyPr>
          <a:lstStyle/>
          <a:p>
            <a:r>
              <a:rPr lang="en-US" sz="2000" dirty="0">
                <a:solidFill>
                  <a:srgbClr val="000000"/>
                </a:solidFill>
              </a:rPr>
              <a:t>Shade</a:t>
            </a:r>
          </a:p>
          <a:p>
            <a:r>
              <a:rPr lang="en-US" sz="2000" dirty="0">
                <a:solidFill>
                  <a:srgbClr val="000000"/>
                </a:solidFill>
              </a:rPr>
              <a:t>Oxygen</a:t>
            </a:r>
          </a:p>
          <a:p>
            <a:r>
              <a:rPr lang="en-US" sz="2000" dirty="0">
                <a:solidFill>
                  <a:srgbClr val="000000"/>
                </a:solidFill>
              </a:rPr>
              <a:t>Wood products</a:t>
            </a:r>
          </a:p>
          <a:p>
            <a:r>
              <a:rPr lang="en-US" sz="2000" dirty="0">
                <a:solidFill>
                  <a:srgbClr val="000000"/>
                </a:solidFill>
              </a:rPr>
              <a:t>Erosion prevention</a:t>
            </a:r>
          </a:p>
          <a:p>
            <a:r>
              <a:rPr lang="en-US" sz="2000" dirty="0">
                <a:solidFill>
                  <a:srgbClr val="000000"/>
                </a:solidFill>
              </a:rPr>
              <a:t>Wildlife cover and Habitat</a:t>
            </a:r>
          </a:p>
          <a:p>
            <a:r>
              <a:rPr lang="en-US" sz="2000" dirty="0">
                <a:solidFill>
                  <a:srgbClr val="000000"/>
                </a:solidFill>
              </a:rPr>
              <a:t>Carbon sequestration </a:t>
            </a:r>
          </a:p>
        </p:txBody>
      </p:sp>
    </p:spTree>
    <p:extLst>
      <p:ext uri="{BB962C8B-B14F-4D97-AF65-F5344CB8AC3E}">
        <p14:creationId xmlns:p14="http://schemas.microsoft.com/office/powerpoint/2010/main" val="32946954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398417-1C5C-4C7B-8A34-EAB531C63BDA}"/>
              </a:ext>
            </a:extLst>
          </p:cNvPr>
          <p:cNvPicPr>
            <a:picLocks noChangeAspect="1"/>
          </p:cNvPicPr>
          <p:nvPr/>
        </p:nvPicPr>
        <p:blipFill>
          <a:blip r:embed="rId2"/>
          <a:stretch>
            <a:fillRect/>
          </a:stretch>
        </p:blipFill>
        <p:spPr>
          <a:xfrm rot="16200000">
            <a:off x="1647673" y="-2289124"/>
            <a:ext cx="8904675" cy="11429999"/>
          </a:xfrm>
          <a:prstGeom prst="rect">
            <a:avLst/>
          </a:prstGeom>
        </p:spPr>
      </p:pic>
    </p:spTree>
    <p:extLst>
      <p:ext uri="{BB962C8B-B14F-4D97-AF65-F5344CB8AC3E}">
        <p14:creationId xmlns:p14="http://schemas.microsoft.com/office/powerpoint/2010/main" val="11405481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D7E4C9F-7EC2-4C52-9146-0E1435CC2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6A5C4D61-56EC-4176-880C-6A7BBAB5487E}"/>
              </a:ext>
            </a:extLst>
          </p:cNvPr>
          <p:cNvPicPr>
            <a:picLocks noChangeAspect="1"/>
          </p:cNvPicPr>
          <p:nvPr/>
        </p:nvPicPr>
        <p:blipFill rotWithShape="1">
          <a:blip r:embed="rId2">
            <a:extLst>
              <a:ext uri="{28A0092B-C50C-407E-A947-70E740481C1C}">
                <a14:useLocalDpi xmlns:a14="http://schemas.microsoft.com/office/drawing/2010/main" val="0"/>
              </a:ext>
            </a:extLst>
          </a:blip>
          <a:srcRect r="25280" b="-3"/>
          <a:stretch/>
        </p:blipFill>
        <p:spPr>
          <a:xfrm>
            <a:off x="-1" y="5"/>
            <a:ext cx="3922776" cy="3937609"/>
          </a:xfrm>
          <a:prstGeom prst="rect">
            <a:avLst/>
          </a:prstGeom>
        </p:spPr>
      </p:pic>
      <p:pic>
        <p:nvPicPr>
          <p:cNvPr id="5" name="Picture 4">
            <a:extLst>
              <a:ext uri="{FF2B5EF4-FFF2-40B4-BE49-F238E27FC236}">
                <a16:creationId xmlns:a16="http://schemas.microsoft.com/office/drawing/2014/main" id="{A22E7B15-37DA-4C91-8D0B-6742D664C532}"/>
              </a:ext>
            </a:extLst>
          </p:cNvPr>
          <p:cNvPicPr>
            <a:picLocks noChangeAspect="1"/>
          </p:cNvPicPr>
          <p:nvPr/>
        </p:nvPicPr>
        <p:blipFill rotWithShape="1">
          <a:blip r:embed="rId3">
            <a:extLst>
              <a:ext uri="{28A0092B-C50C-407E-A947-70E740481C1C}">
                <a14:useLocalDpi xmlns:a14="http://schemas.microsoft.com/office/drawing/2010/main" val="0"/>
              </a:ext>
            </a:extLst>
          </a:blip>
          <a:srcRect l="13186" r="30775" b="-3"/>
          <a:stretch/>
        </p:blipFill>
        <p:spPr>
          <a:xfrm>
            <a:off x="4131633" y="10"/>
            <a:ext cx="3922776" cy="3937599"/>
          </a:xfrm>
          <a:prstGeom prst="rect">
            <a:avLst/>
          </a:prstGeom>
        </p:spPr>
      </p:pic>
      <p:sp useBgFill="1">
        <p:nvSpPr>
          <p:cNvPr id="74" name="Rectangle 73">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602" name="Title 1">
            <a:extLst>
              <a:ext uri="{FF2B5EF4-FFF2-40B4-BE49-F238E27FC236}">
                <a16:creationId xmlns:a16="http://schemas.microsoft.com/office/drawing/2014/main" id="{413C202E-BBDC-4744-8E38-C514E1DACFA8}"/>
              </a:ext>
            </a:extLst>
          </p:cNvPr>
          <p:cNvSpPr>
            <a:spLocks noGrp="1"/>
          </p:cNvSpPr>
          <p:nvPr>
            <p:ph type="title"/>
          </p:nvPr>
        </p:nvSpPr>
        <p:spPr>
          <a:xfrm>
            <a:off x="865325" y="4462819"/>
            <a:ext cx="2869683" cy="1608383"/>
          </a:xfrm>
        </p:spPr>
        <p:txBody>
          <a:bodyPr>
            <a:normAutofit/>
          </a:bodyPr>
          <a:lstStyle/>
          <a:p>
            <a:pPr eaLnBrk="1" hangingPunct="1"/>
            <a:r>
              <a:rPr lang="en-US" altLang="en-US" sz="2400" dirty="0"/>
              <a:t>Tools of the trade</a:t>
            </a:r>
          </a:p>
        </p:txBody>
      </p:sp>
      <p:pic>
        <p:nvPicPr>
          <p:cNvPr id="13" name="Picture 12">
            <a:extLst>
              <a:ext uri="{FF2B5EF4-FFF2-40B4-BE49-F238E27FC236}">
                <a16:creationId xmlns:a16="http://schemas.microsoft.com/office/drawing/2014/main" id="{8CA1378F-B7D7-40C5-ACC3-8D3AB19461D2}"/>
              </a:ext>
            </a:extLst>
          </p:cNvPr>
          <p:cNvPicPr>
            <a:picLocks noChangeAspect="1"/>
          </p:cNvPicPr>
          <p:nvPr/>
        </p:nvPicPr>
        <p:blipFill rotWithShape="1">
          <a:blip r:embed="rId4">
            <a:extLst>
              <a:ext uri="{28A0092B-C50C-407E-A947-70E740481C1C}">
                <a14:useLocalDpi xmlns:a14="http://schemas.microsoft.com/office/drawing/2010/main" val="0"/>
              </a:ext>
            </a:extLst>
          </a:blip>
          <a:srcRect l="16961" r="15652"/>
          <a:stretch/>
        </p:blipFill>
        <p:spPr>
          <a:xfrm>
            <a:off x="8263267" y="10"/>
            <a:ext cx="3928733" cy="3937599"/>
          </a:xfrm>
          <a:prstGeom prst="rect">
            <a:avLst/>
          </a:prstGeom>
        </p:spPr>
      </p:pic>
      <p:sp>
        <p:nvSpPr>
          <p:cNvPr id="76" name="Rectangle 75">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6854" y="5257800"/>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603" name="Content Placeholder 2">
            <a:extLst>
              <a:ext uri="{FF2B5EF4-FFF2-40B4-BE49-F238E27FC236}">
                <a16:creationId xmlns:a16="http://schemas.microsoft.com/office/drawing/2014/main" id="{19C1BC8D-7FC7-4292-B1DE-4B0C1864BB79}"/>
              </a:ext>
            </a:extLst>
          </p:cNvPr>
          <p:cNvSpPr>
            <a:spLocks noGrp="1"/>
          </p:cNvSpPr>
          <p:nvPr>
            <p:ph idx="1"/>
          </p:nvPr>
        </p:nvSpPr>
        <p:spPr>
          <a:xfrm>
            <a:off x="4131633" y="4464872"/>
            <a:ext cx="3712464" cy="1608383"/>
          </a:xfrm>
        </p:spPr>
        <p:txBody>
          <a:bodyPr anchor="ctr">
            <a:normAutofit/>
          </a:bodyPr>
          <a:lstStyle/>
          <a:p>
            <a:pPr eaLnBrk="1" hangingPunct="1"/>
            <a:r>
              <a:rPr lang="en-US" altLang="en-US" sz="1700" dirty="0"/>
              <a:t>Biltmore Stick</a:t>
            </a:r>
          </a:p>
          <a:p>
            <a:pPr eaLnBrk="1" hangingPunct="1"/>
            <a:r>
              <a:rPr lang="en-US" altLang="en-US" sz="1700" dirty="0"/>
              <a:t>Clinometer </a:t>
            </a:r>
          </a:p>
          <a:p>
            <a:pPr eaLnBrk="1" hangingPunct="1"/>
            <a:r>
              <a:rPr lang="en-US" altLang="en-US" sz="1700" dirty="0"/>
              <a:t>Diameter Tape </a:t>
            </a:r>
          </a:p>
          <a:p>
            <a:pPr eaLnBrk="1" hangingPunct="1"/>
            <a:r>
              <a:rPr lang="en-US" altLang="en-US" sz="1700" dirty="0"/>
              <a:t>Increment Borer</a:t>
            </a:r>
          </a:p>
        </p:txBody>
      </p:sp>
      <p:pic>
        <p:nvPicPr>
          <p:cNvPr id="11" name="Picture 10">
            <a:extLst>
              <a:ext uri="{FF2B5EF4-FFF2-40B4-BE49-F238E27FC236}">
                <a16:creationId xmlns:a16="http://schemas.microsoft.com/office/drawing/2014/main" id="{DACC84AB-F4A4-4D49-9D15-A61B4515FFF1}"/>
              </a:ext>
            </a:extLst>
          </p:cNvPr>
          <p:cNvPicPr>
            <a:picLocks noChangeAspect="1"/>
          </p:cNvPicPr>
          <p:nvPr/>
        </p:nvPicPr>
        <p:blipFill rotWithShape="1">
          <a:blip r:embed="rId5">
            <a:extLst>
              <a:ext uri="{28A0092B-C50C-407E-A947-70E740481C1C}">
                <a14:useLocalDpi xmlns:a14="http://schemas.microsoft.com/office/drawing/2010/main" val="0"/>
              </a:ext>
            </a:extLst>
          </a:blip>
          <a:srcRect t="6362" r="1" b="11252"/>
          <a:stretch/>
        </p:blipFill>
        <p:spPr>
          <a:xfrm>
            <a:off x="8269224" y="4160171"/>
            <a:ext cx="3922776" cy="214918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626" name="Title 1">
            <a:extLst>
              <a:ext uri="{FF2B5EF4-FFF2-40B4-BE49-F238E27FC236}">
                <a16:creationId xmlns:a16="http://schemas.microsoft.com/office/drawing/2014/main" id="{4B946C13-DBB3-4BD3-9AED-DF44C00691AE}"/>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altLang="en-US" sz="5400" dirty="0">
                <a:solidFill>
                  <a:srgbClr val="FFFFFF"/>
                </a:solidFill>
              </a:rPr>
              <a:t>Biltmore stick</a:t>
            </a:r>
          </a:p>
        </p:txBody>
      </p:sp>
      <p:cxnSp>
        <p:nvCxnSpPr>
          <p:cNvPr id="75" name="Straight Connector 7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6628" name="Picture 5">
            <a:extLst>
              <a:ext uri="{FF2B5EF4-FFF2-40B4-BE49-F238E27FC236}">
                <a16:creationId xmlns:a16="http://schemas.microsoft.com/office/drawing/2014/main" id="{CAB62A4E-EB14-4A5F-8210-06430E96B3E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1567" y="2604724"/>
            <a:ext cx="5455917" cy="36418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7" name="Straight Connector 76">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26627" name="Picture 2" descr="Biltmore View Description">
            <a:extLst>
              <a:ext uri="{FF2B5EF4-FFF2-40B4-BE49-F238E27FC236}">
                <a16:creationId xmlns:a16="http://schemas.microsoft.com/office/drawing/2014/main" id="{2B2DA6E6-0B51-4D00-B551-00205C19E7A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6445073" y="2736115"/>
            <a:ext cx="5455917" cy="3379042"/>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62A517D2-D098-4AA4-9E8B-299746DC5CCC}"/>
              </a:ext>
            </a:extLst>
          </p:cNvPr>
          <p:cNvSpPr>
            <a:spLocks noGrp="1"/>
          </p:cNvSpPr>
          <p:nvPr>
            <p:ph type="title"/>
          </p:nvPr>
        </p:nvSpPr>
        <p:spPr>
          <a:xfrm>
            <a:off x="801098" y="1396289"/>
            <a:ext cx="6387102" cy="1325563"/>
          </a:xfrm>
        </p:spPr>
        <p:txBody>
          <a:bodyPr>
            <a:normAutofit/>
          </a:bodyPr>
          <a:lstStyle/>
          <a:p>
            <a:pPr eaLnBrk="1" hangingPunct="1"/>
            <a:r>
              <a:rPr lang="en-US" altLang="en-US" dirty="0"/>
              <a:t>Biltmore stick</a:t>
            </a:r>
          </a:p>
        </p:txBody>
      </p:sp>
      <p:sp>
        <p:nvSpPr>
          <p:cNvPr id="27651" name="Content Placeholder 2">
            <a:extLst>
              <a:ext uri="{FF2B5EF4-FFF2-40B4-BE49-F238E27FC236}">
                <a16:creationId xmlns:a16="http://schemas.microsoft.com/office/drawing/2014/main" id="{EDDD578C-1FFA-46E9-AC40-655BA1EF71DE}"/>
              </a:ext>
            </a:extLst>
          </p:cNvPr>
          <p:cNvSpPr>
            <a:spLocks noGrp="1"/>
          </p:cNvSpPr>
          <p:nvPr>
            <p:ph idx="1"/>
          </p:nvPr>
        </p:nvSpPr>
        <p:spPr>
          <a:xfrm>
            <a:off x="805542" y="2871982"/>
            <a:ext cx="6382657" cy="3181684"/>
          </a:xfrm>
        </p:spPr>
        <p:txBody>
          <a:bodyPr anchor="t">
            <a:normAutofit/>
          </a:bodyPr>
          <a:lstStyle/>
          <a:p>
            <a:pPr eaLnBrk="1" hangingPunct="1"/>
            <a:r>
              <a:rPr lang="en-US" altLang="en-US" sz="1800" dirty="0"/>
              <a:t>Measure on uphill side of tree ay 4.5 feet above ground (DBH) Diam. At Breast Height</a:t>
            </a:r>
          </a:p>
          <a:p>
            <a:pPr eaLnBrk="1" hangingPunct="1"/>
            <a:r>
              <a:rPr lang="en-US" altLang="en-US" sz="1800" dirty="0"/>
              <a:t>Also used to measure tree height, stand 1 Chain (66 Feet) away. This reading is taken in logs (16 foot increments) </a:t>
            </a:r>
          </a:p>
        </p:txBody>
      </p:sp>
      <p:sp>
        <p:nvSpPr>
          <p:cNvPr id="72" name="Freeform: Shape 71">
            <a:extLst>
              <a:ext uri="{FF2B5EF4-FFF2-40B4-BE49-F238E27FC236}">
                <a16:creationId xmlns:a16="http://schemas.microsoft.com/office/drawing/2014/main" id="{2C6A2225-94AF-4BC4-98F4-77746E7B1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5108" y="1"/>
            <a:ext cx="4666892"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7850655-65EA-419C-853D-2ED78418A4BA}"/>
              </a:ext>
            </a:extLst>
          </p:cNvPr>
          <p:cNvPicPr>
            <a:picLocks noChangeAspect="1"/>
          </p:cNvPicPr>
          <p:nvPr/>
        </p:nvPicPr>
        <p:blipFill rotWithShape="1">
          <a:blip r:embed="rId2">
            <a:extLst>
              <a:ext uri="{28A0092B-C50C-407E-A947-70E740481C1C}">
                <a14:useLocalDpi xmlns:a14="http://schemas.microsoft.com/office/drawing/2010/main" val="0"/>
              </a:ext>
            </a:extLst>
          </a:blip>
          <a:srcRect l="15793" r="27373" b="1"/>
          <a:stretch/>
        </p:blipFill>
        <p:spPr>
          <a:xfrm>
            <a:off x="7689829" y="10"/>
            <a:ext cx="4502173" cy="3448209"/>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p:spPr>
      </p:pic>
      <p:sp>
        <p:nvSpPr>
          <p:cNvPr id="74" name="Freeform: Shape 73">
            <a:extLst>
              <a:ext uri="{FF2B5EF4-FFF2-40B4-BE49-F238E27FC236}">
                <a16:creationId xmlns:a16="http://schemas.microsoft.com/office/drawing/2014/main" id="{648F5915-2CE1-4F74-88C5-D4366893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E16F90A-E5CD-4749-8728-52A380DC328E}"/>
              </a:ext>
            </a:extLst>
          </p:cNvPr>
          <p:cNvPicPr>
            <a:picLocks noChangeAspect="1"/>
          </p:cNvPicPr>
          <p:nvPr/>
        </p:nvPicPr>
        <p:blipFill rotWithShape="1">
          <a:blip r:embed="rId3">
            <a:extLst>
              <a:ext uri="{28A0092B-C50C-407E-A947-70E740481C1C}">
                <a14:useLocalDpi xmlns:a14="http://schemas.microsoft.com/office/drawing/2010/main" val="0"/>
              </a:ext>
            </a:extLst>
          </a:blip>
          <a:srcRect t="20881" r="-1" b="17275"/>
          <a:stretch/>
        </p:blipFill>
        <p:spPr>
          <a:xfrm>
            <a:off x="8768827" y="4082141"/>
            <a:ext cx="3423175" cy="2775859"/>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Tree>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746E2A38-ACC8-44E6-85E2-A79CBAF15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4086003"/>
            <a:ext cx="11100816" cy="22586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674" name="Title 1">
            <a:extLst>
              <a:ext uri="{FF2B5EF4-FFF2-40B4-BE49-F238E27FC236}">
                <a16:creationId xmlns:a16="http://schemas.microsoft.com/office/drawing/2014/main" id="{C0BA8DB1-2E72-4939-828F-76075E4B4AAD}"/>
              </a:ext>
            </a:extLst>
          </p:cNvPr>
          <p:cNvSpPr>
            <a:spLocks noGrp="1"/>
          </p:cNvSpPr>
          <p:nvPr>
            <p:ph type="title"/>
          </p:nvPr>
        </p:nvSpPr>
        <p:spPr>
          <a:xfrm>
            <a:off x="838199" y="4272030"/>
            <a:ext cx="3515591" cy="1881559"/>
          </a:xfrm>
        </p:spPr>
        <p:txBody>
          <a:bodyPr vert="horz" lIns="91440" tIns="45720" rIns="91440" bIns="45720" rtlCol="0" anchor="ctr">
            <a:normAutofit/>
          </a:bodyPr>
          <a:lstStyle/>
          <a:p>
            <a:r>
              <a:rPr lang="en-US" altLang="en-US" sz="3200" dirty="0">
                <a:solidFill>
                  <a:schemeClr val="bg1"/>
                </a:solidFill>
              </a:rPr>
              <a:t>Clinometer</a:t>
            </a:r>
          </a:p>
        </p:txBody>
      </p:sp>
      <p:pic>
        <p:nvPicPr>
          <p:cNvPr id="28675" name="Content Placeholder 6">
            <a:extLst>
              <a:ext uri="{FF2B5EF4-FFF2-40B4-BE49-F238E27FC236}">
                <a16:creationId xmlns:a16="http://schemas.microsoft.com/office/drawing/2014/main" id="{1CADF82D-B46F-453C-A813-4A3B9EBCCC47}"/>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a:xfrm>
            <a:off x="693182" y="367808"/>
            <a:ext cx="5133305" cy="3464981"/>
          </a:xfrm>
          <a:prstGeom prst="rect">
            <a:avLst/>
          </a:prstGeom>
        </p:spPr>
      </p:pic>
      <p:pic>
        <p:nvPicPr>
          <p:cNvPr id="3" name="Picture 2">
            <a:extLst>
              <a:ext uri="{FF2B5EF4-FFF2-40B4-BE49-F238E27FC236}">
                <a16:creationId xmlns:a16="http://schemas.microsoft.com/office/drawing/2014/main" id="{94645B0D-B63E-4F8D-A97A-167C2D4A6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7006" y="367808"/>
            <a:ext cx="5130320" cy="3464981"/>
          </a:xfrm>
          <a:prstGeom prst="rect">
            <a:avLst/>
          </a:prstGeom>
        </p:spPr>
      </p:pic>
      <p:sp>
        <p:nvSpPr>
          <p:cNvPr id="28676" name="Content Placeholder 7">
            <a:extLst>
              <a:ext uri="{FF2B5EF4-FFF2-40B4-BE49-F238E27FC236}">
                <a16:creationId xmlns:a16="http://schemas.microsoft.com/office/drawing/2014/main" id="{63045EE4-14A8-4A64-B7CA-762DE2F75695}"/>
              </a:ext>
            </a:extLst>
          </p:cNvPr>
          <p:cNvSpPr>
            <a:spLocks noGrp="1"/>
          </p:cNvSpPr>
          <p:nvPr>
            <p:ph sz="quarter" idx="14"/>
          </p:nvPr>
        </p:nvSpPr>
        <p:spPr>
          <a:xfrm>
            <a:off x="4769893" y="4272030"/>
            <a:ext cx="6583908" cy="1881559"/>
          </a:xfrm>
        </p:spPr>
        <p:txBody>
          <a:bodyPr vert="horz" lIns="91440" tIns="45720" rIns="91440" bIns="45720" rtlCol="0" anchor="ctr">
            <a:normAutofit/>
          </a:bodyPr>
          <a:lstStyle/>
          <a:p>
            <a:r>
              <a:rPr lang="en-US" altLang="en-US" sz="2000" dirty="0">
                <a:solidFill>
                  <a:schemeClr val="bg1"/>
                </a:solidFill>
              </a:rPr>
              <a:t>If A = 62 and B = 4</a:t>
            </a:r>
          </a:p>
          <a:p>
            <a:r>
              <a:rPr lang="en-US" altLang="en-US" sz="2000" dirty="0">
                <a:solidFill>
                  <a:schemeClr val="bg1"/>
                </a:solidFill>
              </a:rPr>
              <a:t>D= 100 Feet</a:t>
            </a:r>
          </a:p>
          <a:p>
            <a:endParaRPr lang="en-US" altLang="en-US" sz="2000" dirty="0">
              <a:solidFill>
                <a:schemeClr val="bg1"/>
              </a:solidFill>
            </a:endParaRPr>
          </a:p>
          <a:p>
            <a:r>
              <a:rPr lang="en-US" altLang="en-US" sz="2000" dirty="0">
                <a:solidFill>
                  <a:schemeClr val="bg1"/>
                </a:solidFill>
              </a:rPr>
              <a:t>Tree Height would =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Content Placeholder 6">
            <a:extLst>
              <a:ext uri="{FF2B5EF4-FFF2-40B4-BE49-F238E27FC236}">
                <a16:creationId xmlns:a16="http://schemas.microsoft.com/office/drawing/2014/main" id="{5F6121C0-EEB4-4937-892D-DBBDFF5DDE69}"/>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a:xfrm>
            <a:off x="3014664" y="762001"/>
            <a:ext cx="6434137" cy="4962525"/>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22" name="Title 1">
            <a:extLst>
              <a:ext uri="{FF2B5EF4-FFF2-40B4-BE49-F238E27FC236}">
                <a16:creationId xmlns:a16="http://schemas.microsoft.com/office/drawing/2014/main" id="{814781A6-211C-4BB9-9D77-8F5C7CC5A0B1}"/>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altLang="en-US" sz="4800" kern="1200" dirty="0">
                <a:solidFill>
                  <a:srgbClr val="FFFFFF"/>
                </a:solidFill>
                <a:latin typeface="+mj-lt"/>
                <a:ea typeface="+mj-ea"/>
                <a:cs typeface="+mj-cs"/>
              </a:rPr>
              <a:t>Diameter Tape </a:t>
            </a:r>
          </a:p>
        </p:txBody>
      </p:sp>
      <p:sp>
        <p:nvSpPr>
          <p:cNvPr id="30724" name="Content Placeholder 3">
            <a:extLst>
              <a:ext uri="{FF2B5EF4-FFF2-40B4-BE49-F238E27FC236}">
                <a16:creationId xmlns:a16="http://schemas.microsoft.com/office/drawing/2014/main" id="{681002A3-5ACC-43CE-9F51-2C20CA2D8004}"/>
              </a:ext>
            </a:extLst>
          </p:cNvPr>
          <p:cNvSpPr>
            <a:spLocks noGrp="1"/>
          </p:cNvSpPr>
          <p:nvPr>
            <p:ph sz="quarter" idx="14"/>
          </p:nvPr>
        </p:nvSpPr>
        <p:spPr>
          <a:xfrm>
            <a:off x="674237" y="4170501"/>
            <a:ext cx="3657600" cy="1525597"/>
          </a:xfrm>
        </p:spPr>
        <p:txBody>
          <a:bodyPr vert="horz" lIns="91440" tIns="45720" rIns="91440" bIns="45720" rtlCol="0">
            <a:normAutofit/>
          </a:bodyPr>
          <a:lstStyle/>
          <a:p>
            <a:pPr marL="0" indent="0" algn="ctr">
              <a:buNone/>
            </a:pPr>
            <a:r>
              <a:rPr lang="en-US" altLang="en-US" sz="2000" kern="1200" dirty="0">
                <a:solidFill>
                  <a:srgbClr val="FFFFFF"/>
                </a:solidFill>
                <a:latin typeface="+mn-lt"/>
                <a:ea typeface="+mn-ea"/>
                <a:cs typeface="+mn-cs"/>
              </a:rPr>
              <a:t>Slower but more precise than Biltmore stick</a:t>
            </a:r>
          </a:p>
        </p:txBody>
      </p:sp>
      <p:cxnSp>
        <p:nvCxnSpPr>
          <p:cNvPr id="75" name="Straight Connector 74">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0723" name="Content Placeholder 4">
            <a:extLst>
              <a:ext uri="{FF2B5EF4-FFF2-40B4-BE49-F238E27FC236}">
                <a16:creationId xmlns:a16="http://schemas.microsoft.com/office/drawing/2014/main" id="{1B4775FD-BD86-4C5A-AF4E-1890A96B4C7A}"/>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a:xfrm>
            <a:off x="5153822" y="942624"/>
            <a:ext cx="6553545" cy="498069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7" name="Group 76">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78"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1746" name="Title 1">
            <a:extLst>
              <a:ext uri="{FF2B5EF4-FFF2-40B4-BE49-F238E27FC236}">
                <a16:creationId xmlns:a16="http://schemas.microsoft.com/office/drawing/2014/main" id="{BDF024F2-12EC-49FB-9ED5-A7CB69FF34A7}"/>
              </a:ext>
            </a:extLst>
          </p:cNvPr>
          <p:cNvSpPr>
            <a:spLocks noGrp="1"/>
          </p:cNvSpPr>
          <p:nvPr>
            <p:ph type="title"/>
          </p:nvPr>
        </p:nvSpPr>
        <p:spPr>
          <a:xfrm>
            <a:off x="888630" y="4563895"/>
            <a:ext cx="5109005" cy="1777829"/>
          </a:xfrm>
        </p:spPr>
        <p:txBody>
          <a:bodyPr vert="horz" lIns="91440" tIns="45720" rIns="91440" bIns="45720" rtlCol="0" anchor="ctr">
            <a:normAutofit/>
          </a:bodyPr>
          <a:lstStyle/>
          <a:p>
            <a:pPr algn="r"/>
            <a:r>
              <a:rPr lang="en-US" altLang="en-US" sz="4000" kern="1200" dirty="0">
                <a:latin typeface="+mj-lt"/>
                <a:ea typeface="+mj-ea"/>
                <a:cs typeface="+mj-cs"/>
              </a:rPr>
              <a:t>Increment Borer </a:t>
            </a:r>
          </a:p>
        </p:txBody>
      </p:sp>
      <p:pic>
        <p:nvPicPr>
          <p:cNvPr id="31747" name="Content Placeholder 4">
            <a:extLst>
              <a:ext uri="{FF2B5EF4-FFF2-40B4-BE49-F238E27FC236}">
                <a16:creationId xmlns:a16="http://schemas.microsoft.com/office/drawing/2014/main" id="{8DD7017A-4551-4B5C-B665-726C735617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26" r="1" b="1"/>
          <a:stretch/>
        </p:blipFill>
        <p:spPr>
          <a:xfrm>
            <a:off x="20" y="10"/>
            <a:ext cx="5997616" cy="4306823"/>
          </a:xfrm>
          <a:custGeom>
            <a:avLst/>
            <a:gdLst>
              <a:gd name="connsiteX0" fmla="*/ 0 w 5997636"/>
              <a:gd name="connsiteY0" fmla="*/ 0 h 4306833"/>
              <a:gd name="connsiteX1" fmla="*/ 5997636 w 5997636"/>
              <a:gd name="connsiteY1" fmla="*/ 0 h 4306833"/>
              <a:gd name="connsiteX2" fmla="*/ 5997636 w 5997636"/>
              <a:gd name="connsiteY2" fmla="*/ 4302053 h 4306833"/>
              <a:gd name="connsiteX3" fmla="*/ 5313331 w 5997636"/>
              <a:gd name="connsiteY3" fmla="*/ 4306748 h 4306833"/>
              <a:gd name="connsiteX4" fmla="*/ 400746 w 5997636"/>
              <a:gd name="connsiteY4" fmla="*/ 4118385 h 4306833"/>
              <a:gd name="connsiteX5" fmla="*/ 0 w 5997636"/>
              <a:gd name="connsiteY5" fmla="*/ 4081409 h 4306833"/>
              <a:gd name="connsiteX6" fmla="*/ 0 w 5997636"/>
              <a:gd name="connsiteY6" fmla="*/ 2982070 h 4306833"/>
              <a:gd name="connsiteX7" fmla="*/ 0 w 5997636"/>
              <a:gd name="connsiteY7" fmla="*/ 2789945 h 430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p:spPr>
      </p:pic>
      <p:pic>
        <p:nvPicPr>
          <p:cNvPr id="31748" name="Content Placeholder 7">
            <a:extLst>
              <a:ext uri="{FF2B5EF4-FFF2-40B4-BE49-F238E27FC236}">
                <a16:creationId xmlns:a16="http://schemas.microsoft.com/office/drawing/2014/main" id="{C38ECE81-03EF-47FE-9E7B-8FE84D4D6539}"/>
              </a:ext>
            </a:extLst>
          </p:cNvPr>
          <p:cNvPicPr>
            <a:picLocks noGrp="1" noChangeAspect="1" noChangeArrowheads="1"/>
          </p:cNvPicPr>
          <p:nvPr>
            <p:ph sz="quarter" idx="14"/>
          </p:nvPr>
        </p:nvPicPr>
        <p:blipFill rotWithShape="1">
          <a:blip r:embed="rId3">
            <a:extLst>
              <a:ext uri="{28A0092B-C50C-407E-A947-70E740481C1C}">
                <a14:useLocalDpi xmlns:a14="http://schemas.microsoft.com/office/drawing/2010/main" val="0"/>
              </a:ext>
            </a:extLst>
          </a:blip>
          <a:srcRect l="6019" r="15280" b="-1"/>
          <a:stretch/>
        </p:blipFill>
        <p:spPr>
          <a:xfrm>
            <a:off x="6176435" y="10"/>
            <a:ext cx="6015565" cy="4299555"/>
          </a:xfrm>
          <a:custGeom>
            <a:avLst/>
            <a:gdLst>
              <a:gd name="connsiteX0" fmla="*/ 0 w 6015565"/>
              <a:gd name="connsiteY0" fmla="*/ 0 h 4299565"/>
              <a:gd name="connsiteX1" fmla="*/ 6015565 w 6015565"/>
              <a:gd name="connsiteY1" fmla="*/ 0 h 4299565"/>
              <a:gd name="connsiteX2" fmla="*/ 6015565 w 6015565"/>
              <a:gd name="connsiteY2" fmla="*/ 2789945 h 4299565"/>
              <a:gd name="connsiteX3" fmla="*/ 6015565 w 6015565"/>
              <a:gd name="connsiteY3" fmla="*/ 2982070 h 4299565"/>
              <a:gd name="connsiteX4" fmla="*/ 6015565 w 6015565"/>
              <a:gd name="connsiteY4" fmla="*/ 3957888 h 4299565"/>
              <a:gd name="connsiteX5" fmla="*/ 5937368 w 6015565"/>
              <a:gd name="connsiteY5" fmla="*/ 3966171 h 4299565"/>
              <a:gd name="connsiteX6" fmla="*/ 577162 w 6015565"/>
              <a:gd name="connsiteY6" fmla="*/ 4289728 h 4299565"/>
              <a:gd name="connsiteX7" fmla="*/ 0 w 6015565"/>
              <a:gd name="connsiteY7" fmla="*/ 4299565 h 429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p:spPr>
      </p:pic>
    </p:spTree>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EC73B-1FB7-49F4-B180-9FA30577D54D}"/>
              </a:ext>
            </a:extLst>
          </p:cNvPr>
          <p:cNvSpPr>
            <a:spLocks noGrp="1"/>
          </p:cNvSpPr>
          <p:nvPr>
            <p:ph type="title"/>
          </p:nvPr>
        </p:nvSpPr>
        <p:spPr>
          <a:xfrm>
            <a:off x="801098" y="1396289"/>
            <a:ext cx="6387102" cy="1325563"/>
          </a:xfrm>
        </p:spPr>
        <p:txBody>
          <a:bodyPr rtlCol="0">
            <a:normAutofit/>
          </a:bodyPr>
          <a:lstStyle/>
          <a:p>
            <a:pPr>
              <a:defRPr/>
            </a:pPr>
            <a:r>
              <a:rPr lang="en-US" sz="3700" dirty="0"/>
              <a:t>Intro to the </a:t>
            </a:r>
            <a:br>
              <a:rPr lang="en-US" sz="3700" dirty="0"/>
            </a:br>
            <a:r>
              <a:rPr lang="en-US" sz="3700" u="sng" dirty="0"/>
              <a:t>Forest Management Plan (FMP)</a:t>
            </a:r>
          </a:p>
        </p:txBody>
      </p:sp>
      <p:sp>
        <p:nvSpPr>
          <p:cNvPr id="7171" name="Content Placeholder 2">
            <a:extLst>
              <a:ext uri="{FF2B5EF4-FFF2-40B4-BE49-F238E27FC236}">
                <a16:creationId xmlns:a16="http://schemas.microsoft.com/office/drawing/2014/main" id="{9E99EC84-CA7F-48D6-9305-F1119697C9D7}"/>
              </a:ext>
            </a:extLst>
          </p:cNvPr>
          <p:cNvSpPr>
            <a:spLocks noGrp="1"/>
          </p:cNvSpPr>
          <p:nvPr>
            <p:ph idx="1"/>
          </p:nvPr>
        </p:nvSpPr>
        <p:spPr>
          <a:xfrm>
            <a:off x="805542" y="2871982"/>
            <a:ext cx="6382657" cy="3181684"/>
          </a:xfrm>
        </p:spPr>
        <p:txBody>
          <a:bodyPr anchor="t">
            <a:normAutofit/>
          </a:bodyPr>
          <a:lstStyle/>
          <a:p>
            <a:pPr eaLnBrk="1" hangingPunct="1"/>
            <a:r>
              <a:rPr lang="en-US" altLang="en-US" sz="1800" dirty="0"/>
              <a:t>Forest management plans (FMP) can be complex or relatively simple.</a:t>
            </a:r>
          </a:p>
          <a:p>
            <a:pPr eaLnBrk="1" hangingPunct="1"/>
            <a:endParaRPr lang="en-US" altLang="en-US" sz="1800" dirty="0"/>
          </a:p>
          <a:p>
            <a:pPr eaLnBrk="1" hangingPunct="1"/>
            <a:r>
              <a:rPr lang="en-US" altLang="en-US" sz="1800" dirty="0"/>
              <a:t>It all depends on the landowners management objectives and the current conditions of the forest.</a:t>
            </a:r>
          </a:p>
        </p:txBody>
      </p:sp>
      <p:sp>
        <p:nvSpPr>
          <p:cNvPr id="7179" name="Rectangle 78">
            <a:extLst>
              <a:ext uri="{FF2B5EF4-FFF2-40B4-BE49-F238E27FC236}">
                <a16:creationId xmlns:a16="http://schemas.microsoft.com/office/drawing/2014/main" id="{61445B8C-D724-4F73-AB77-3CCE4E822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20963"/>
            <a:ext cx="4657345" cy="6816065"/>
          </a:xfrm>
          <a:prstGeom prst="rect">
            <a:avLst/>
          </a:prstGeom>
          <a:solidFill>
            <a:schemeClr val="bg1">
              <a:lumMod val="95000"/>
              <a:lumOff val="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D9B34DE-EA7C-4DF7-880F-EDDBD756C808}"/>
              </a:ext>
            </a:extLst>
          </p:cNvPr>
          <p:cNvPicPr>
            <a:picLocks noChangeAspect="1"/>
          </p:cNvPicPr>
          <p:nvPr/>
        </p:nvPicPr>
        <p:blipFill rotWithShape="1">
          <a:blip r:embed="rId2">
            <a:extLst>
              <a:ext uri="{28A0092B-C50C-407E-A947-70E740481C1C}">
                <a14:useLocalDpi xmlns:a14="http://schemas.microsoft.com/office/drawing/2010/main" val="0"/>
              </a:ext>
            </a:extLst>
          </a:blip>
          <a:srcRect t="9634" r="-2" b="23541"/>
          <a:stretch/>
        </p:blipFill>
        <p:spPr>
          <a:xfrm>
            <a:off x="8057268" y="342696"/>
            <a:ext cx="3629614" cy="2779875"/>
          </a:xfrm>
          <a:prstGeom prst="rect">
            <a:avLst/>
          </a:prstGeom>
        </p:spPr>
      </p:pic>
      <p:cxnSp>
        <p:nvCxnSpPr>
          <p:cNvPr id="81" name="Straight Connector 80">
            <a:extLst>
              <a:ext uri="{FF2B5EF4-FFF2-40B4-BE49-F238E27FC236}">
                <a16:creationId xmlns:a16="http://schemas.microsoft.com/office/drawing/2014/main" id="{99905336-A7CD-4C75-9E77-C704674F40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73347" y="3429000"/>
            <a:ext cx="1597456" cy="0"/>
          </a:xfrm>
          <a:prstGeom prst="line">
            <a:avLst/>
          </a:prstGeom>
          <a:ln w="50800">
            <a:solidFill>
              <a:schemeClr val="bg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3EE90FE-A0EF-495E-81F7-93F37BBB6F14}"/>
              </a:ext>
            </a:extLst>
          </p:cNvPr>
          <p:cNvPicPr>
            <a:picLocks noChangeAspect="1"/>
          </p:cNvPicPr>
          <p:nvPr/>
        </p:nvPicPr>
        <p:blipFill rotWithShape="1">
          <a:blip r:embed="rId3">
            <a:extLst>
              <a:ext uri="{28A0092B-C50C-407E-A947-70E740481C1C}">
                <a14:useLocalDpi xmlns:a14="http://schemas.microsoft.com/office/drawing/2010/main" val="0"/>
              </a:ext>
            </a:extLst>
          </a:blip>
          <a:srcRect t="29656" r="1" b="9056"/>
          <a:stretch/>
        </p:blipFill>
        <p:spPr>
          <a:xfrm>
            <a:off x="8157999" y="3735414"/>
            <a:ext cx="3428152" cy="2779874"/>
          </a:xfrm>
          <a:prstGeom prst="rect">
            <a:avLst/>
          </a:prstGeom>
        </p:spPr>
      </p:pic>
    </p:spTree>
  </p:cSld>
  <p:clrMapOvr>
    <a:overrideClrMapping bg1="dk1" tx1="lt1" bg2="dk2" tx2="lt2" accent1="accent1" accent2="accent2" accent3="accent3" accent4="accent4" accent5="accent5" accent6="accent6" hlink="hlink" folHlink="folHlink"/>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1">
            <a:extLst>
              <a:ext uri="{FF2B5EF4-FFF2-40B4-BE49-F238E27FC236}">
                <a16:creationId xmlns:a16="http://schemas.microsoft.com/office/drawing/2014/main" id="{9F7D788E-2C1B-4EF4-8719-12613771F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452"/>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1A6188-75AF-489D-8FE5-352495D7714C}"/>
              </a:ext>
            </a:extLst>
          </p:cNvPr>
          <p:cNvSpPr>
            <a:spLocks noGrp="1"/>
          </p:cNvSpPr>
          <p:nvPr>
            <p:ph type="title"/>
          </p:nvPr>
        </p:nvSpPr>
        <p:spPr>
          <a:xfrm>
            <a:off x="764949" y="3499076"/>
            <a:ext cx="6053558" cy="2424774"/>
          </a:xfrm>
        </p:spPr>
        <p:txBody>
          <a:bodyPr>
            <a:normAutofit/>
          </a:bodyPr>
          <a:lstStyle/>
          <a:p>
            <a:r>
              <a:rPr lang="en-US">
                <a:solidFill>
                  <a:srgbClr val="FFFFFF"/>
                </a:solidFill>
              </a:rPr>
              <a:t>Special Topic</a:t>
            </a:r>
            <a:br>
              <a:rPr lang="en-US">
                <a:solidFill>
                  <a:srgbClr val="FFFFFF"/>
                </a:solidFill>
              </a:rPr>
            </a:br>
            <a:r>
              <a:rPr lang="en-US">
                <a:solidFill>
                  <a:srgbClr val="FFFFFF"/>
                </a:solidFill>
              </a:rPr>
              <a:t>Climate Change </a:t>
            </a:r>
          </a:p>
        </p:txBody>
      </p:sp>
      <p:sp>
        <p:nvSpPr>
          <p:cNvPr id="29" name="Freeform: Shape 23">
            <a:extLst>
              <a:ext uri="{FF2B5EF4-FFF2-40B4-BE49-F238E27FC236}">
                <a16:creationId xmlns:a16="http://schemas.microsoft.com/office/drawing/2014/main" id="{7C54E824-C0F4-480B-BC88-689F50C45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199" y="548"/>
            <a:ext cx="4349752"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58DEA6A1-FC5C-4E6E-BBBF-7E472949B3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3759" y="1421356"/>
            <a:ext cx="453824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96AAAC3B-1954-46B7-BBAC-27DFF5B529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9395" y="0"/>
            <a:ext cx="4023360" cy="2980240"/>
          </a:xfrm>
          <a:custGeom>
            <a:avLst/>
            <a:gdLst>
              <a:gd name="connsiteX0" fmla="*/ 248676 w 4023360"/>
              <a:gd name="connsiteY0" fmla="*/ 0 h 2980240"/>
              <a:gd name="connsiteX1" fmla="*/ 3774684 w 4023360"/>
              <a:gd name="connsiteY1" fmla="*/ 0 h 2980240"/>
              <a:gd name="connsiteX2" fmla="*/ 3780561 w 4023360"/>
              <a:gd name="connsiteY2" fmla="*/ 9674 h 2980240"/>
              <a:gd name="connsiteX3" fmla="*/ 4023360 w 4023360"/>
              <a:gd name="connsiteY3" fmla="*/ 968560 h 2980240"/>
              <a:gd name="connsiteX4" fmla="*/ 2011680 w 4023360"/>
              <a:gd name="connsiteY4" fmla="*/ 2980240 h 2980240"/>
              <a:gd name="connsiteX5" fmla="*/ 0 w 4023360"/>
              <a:gd name="connsiteY5" fmla="*/ 968560 h 2980240"/>
              <a:gd name="connsiteX6" fmla="*/ 242799 w 4023360"/>
              <a:gd name="connsiteY6" fmla="*/ 9674 h 298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B3CCA9C-88B1-472A-A0CB-A8F1338E96CE}"/>
              </a:ext>
            </a:extLst>
          </p:cNvPr>
          <p:cNvSpPr>
            <a:spLocks noGrp="1"/>
          </p:cNvSpPr>
          <p:nvPr>
            <p:ph sz="quarter" idx="13"/>
          </p:nvPr>
        </p:nvSpPr>
        <p:spPr>
          <a:xfrm>
            <a:off x="4215161" y="356187"/>
            <a:ext cx="2878409" cy="1792281"/>
          </a:xfrm>
        </p:spPr>
        <p:txBody>
          <a:bodyPr anchor="ctr">
            <a:normAutofit/>
          </a:bodyPr>
          <a:lstStyle/>
          <a:p>
            <a:r>
              <a:rPr lang="en-US" sz="1900"/>
              <a:t>Trees absorb Co2 from the atmosphere.</a:t>
            </a:r>
          </a:p>
          <a:p>
            <a:r>
              <a:rPr lang="en-US" sz="1900"/>
              <a:t>Through photosynthesis the Co2 is converted into carbon. </a:t>
            </a:r>
          </a:p>
        </p:txBody>
      </p:sp>
      <p:sp>
        <p:nvSpPr>
          <p:cNvPr id="30" name="Freeform: Shape 29">
            <a:extLst>
              <a:ext uri="{FF2B5EF4-FFF2-40B4-BE49-F238E27FC236}">
                <a16:creationId xmlns:a16="http://schemas.microsoft.com/office/drawing/2014/main" id="{A5AD6500-BB62-4AAC-9D2F-C10DDC90C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6897" y="1584494"/>
            <a:ext cx="4375105" cy="5273507"/>
          </a:xfrm>
          <a:custGeom>
            <a:avLst/>
            <a:gdLst>
              <a:gd name="connsiteX0" fmla="*/ 2921508 w 4375105"/>
              <a:gd name="connsiteY0" fmla="*/ 0 h 5273507"/>
              <a:gd name="connsiteX1" fmla="*/ 4314072 w 4375105"/>
              <a:gd name="connsiteY1" fmla="*/ 352611 h 5273507"/>
              <a:gd name="connsiteX2" fmla="*/ 4375105 w 4375105"/>
              <a:gd name="connsiteY2" fmla="*/ 389689 h 5273507"/>
              <a:gd name="connsiteX3" fmla="*/ 4375105 w 4375105"/>
              <a:gd name="connsiteY3" fmla="*/ 5273507 h 5273507"/>
              <a:gd name="connsiteX4" fmla="*/ 1193705 w 4375105"/>
              <a:gd name="connsiteY4" fmla="*/ 5273507 h 5273507"/>
              <a:gd name="connsiteX5" fmla="*/ 1063158 w 4375105"/>
              <a:gd name="connsiteY5" fmla="*/ 5175886 h 5273507"/>
              <a:gd name="connsiteX6" fmla="*/ 0 w 4375105"/>
              <a:gd name="connsiteY6" fmla="*/ 2921508 h 5273507"/>
              <a:gd name="connsiteX7" fmla="*/ 2921508 w 4375105"/>
              <a:gd name="connsiteY7" fmla="*/ 0 h 527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B89080F1-71BC-4045-B723-6EA0C51B89AC}"/>
              </a:ext>
            </a:extLst>
          </p:cNvPr>
          <p:cNvSpPr>
            <a:spLocks noGrp="1"/>
          </p:cNvSpPr>
          <p:nvPr>
            <p:ph sz="quarter" idx="14"/>
          </p:nvPr>
        </p:nvSpPr>
        <p:spPr>
          <a:xfrm>
            <a:off x="8386139" y="3143438"/>
            <a:ext cx="3474621" cy="2780412"/>
          </a:xfrm>
        </p:spPr>
        <p:txBody>
          <a:bodyPr anchor="ctr">
            <a:normAutofit/>
          </a:bodyPr>
          <a:lstStyle/>
          <a:p>
            <a:r>
              <a:rPr lang="en-US" sz="2000"/>
              <a:t>Forests are one of the largest carbon sinks on planet earth. </a:t>
            </a:r>
          </a:p>
          <a:p>
            <a:r>
              <a:rPr lang="en-US" sz="2000"/>
              <a:t>Faster growing, healthier trees absorb more Co2 from the atmosphere. </a:t>
            </a:r>
          </a:p>
        </p:txBody>
      </p:sp>
    </p:spTree>
    <p:extLst>
      <p:ext uri="{BB962C8B-B14F-4D97-AF65-F5344CB8AC3E}">
        <p14:creationId xmlns:p14="http://schemas.microsoft.com/office/powerpoint/2010/main" val="17547483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a:extLst>
              <a:ext uri="{FF2B5EF4-FFF2-40B4-BE49-F238E27FC236}">
                <a16:creationId xmlns:a16="http://schemas.microsoft.com/office/drawing/2014/main" id="{18DFC755-8F45-4270-9BD1-977C714D2AD1}"/>
              </a:ext>
            </a:extLst>
          </p:cNvPr>
          <p:cNvPicPr>
            <a:picLocks noGrp="1" noChangeAspect="1"/>
          </p:cNvPicPr>
          <p:nvPr>
            <p:ph sz="quarter" idx="14"/>
          </p:nvPr>
        </p:nvPicPr>
        <p:blipFill rotWithShape="1">
          <a:blip r:embed="rId2"/>
          <a:srcRect b="6306"/>
          <a:stretch/>
        </p:blipFill>
        <p:spPr>
          <a:xfrm>
            <a:off x="457200" y="457200"/>
            <a:ext cx="11277600" cy="5943600"/>
          </a:xfrm>
          <a:prstGeom prst="rect">
            <a:avLst/>
          </a:prstGeom>
        </p:spPr>
      </p:pic>
    </p:spTree>
    <p:extLst>
      <p:ext uri="{BB962C8B-B14F-4D97-AF65-F5344CB8AC3E}">
        <p14:creationId xmlns:p14="http://schemas.microsoft.com/office/powerpoint/2010/main" val="3309586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5782D3-6CED-43A7-BE35-09C48F809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6721F593-ECD2-4B5B-AAE4-0866A4CDC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71DEE99F-D18C-4025-BA3F-CEBF5258E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Rectangle 8">
            <a:extLst>
              <a:ext uri="{FF2B5EF4-FFF2-40B4-BE49-F238E27FC236}">
                <a16:creationId xmlns:a16="http://schemas.microsoft.com/office/drawing/2014/main" id="{976FA5D9-3A7C-4FA7-9BA8-1905D703F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C16ADC2B-273F-483C-9D47-40B985B300D6}"/>
              </a:ext>
            </a:extLst>
          </p:cNvPr>
          <p:cNvPicPr>
            <a:picLocks noChangeAspect="1"/>
          </p:cNvPicPr>
          <p:nvPr/>
        </p:nvPicPr>
        <p:blipFill rotWithShape="1">
          <a:blip r:embed="rId2"/>
          <a:srcRect t="638" r="-2" b="-2"/>
          <a:stretch/>
        </p:blipFill>
        <p:spPr>
          <a:xfrm>
            <a:off x="804101" y="804101"/>
            <a:ext cx="6730556" cy="5249798"/>
          </a:xfrm>
          <a:prstGeom prst="rect">
            <a:avLst/>
          </a:prstGeom>
        </p:spPr>
      </p:pic>
      <p:sp>
        <p:nvSpPr>
          <p:cNvPr id="3" name="TextBox 2">
            <a:extLst>
              <a:ext uri="{FF2B5EF4-FFF2-40B4-BE49-F238E27FC236}">
                <a16:creationId xmlns:a16="http://schemas.microsoft.com/office/drawing/2014/main" id="{DC728709-A5F2-447F-B50C-3A016E20711E}"/>
              </a:ext>
            </a:extLst>
          </p:cNvPr>
          <p:cNvSpPr txBox="1"/>
          <p:nvPr/>
        </p:nvSpPr>
        <p:spPr>
          <a:xfrm>
            <a:off x="7835105" y="3072208"/>
            <a:ext cx="3264916" cy="2660684"/>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700">
                <a:solidFill>
                  <a:srgbClr val="FFFFFF"/>
                </a:solidFill>
              </a:rPr>
              <a:t>Co2 levels decrease in the atmosphere when the northern hemisphere is in it’s growing season (spring, summer). </a:t>
            </a:r>
          </a:p>
          <a:p>
            <a:pPr indent="-228600">
              <a:lnSpc>
                <a:spcPct val="90000"/>
              </a:lnSpc>
              <a:spcAft>
                <a:spcPts val="600"/>
              </a:spcAft>
              <a:buFont typeface="Arial" panose="020B0604020202020204" pitchFamily="34" charset="0"/>
              <a:buChar char="•"/>
            </a:pPr>
            <a:endParaRPr lang="en-US" sz="1700">
              <a:solidFill>
                <a:srgbClr val="FFFFFF"/>
              </a:solidFill>
            </a:endParaRPr>
          </a:p>
          <a:p>
            <a:pPr indent="-228600">
              <a:lnSpc>
                <a:spcPct val="90000"/>
              </a:lnSpc>
              <a:spcAft>
                <a:spcPts val="600"/>
              </a:spcAft>
              <a:buFont typeface="Arial" panose="020B0604020202020204" pitchFamily="34" charset="0"/>
              <a:buChar char="•"/>
            </a:pPr>
            <a:r>
              <a:rPr lang="en-US" sz="1700">
                <a:solidFill>
                  <a:srgbClr val="FFFFFF"/>
                </a:solidFill>
              </a:rPr>
              <a:t>Notice how  the red dotted line increases during the winter when trees are not absorbing carbon from the atmosphere. </a:t>
            </a:r>
          </a:p>
        </p:txBody>
      </p:sp>
      <p:sp>
        <p:nvSpPr>
          <p:cNvPr id="5" name="Rectangle 8">
            <a:extLst>
              <a:ext uri="{FF2B5EF4-FFF2-40B4-BE49-F238E27FC236}">
                <a16:creationId xmlns:a16="http://schemas.microsoft.com/office/drawing/2014/main" id="{4652D57C-331F-43B8-9C07-69FBA9C02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671258" y="1530154"/>
            <a:ext cx="520741"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9755816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54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C844457-8D66-47E9-913E-57A366D5308C}"/>
              </a:ext>
            </a:extLst>
          </p:cNvPr>
          <p:cNvPicPr>
            <a:picLocks noChangeAspect="1"/>
          </p:cNvPicPr>
          <p:nvPr/>
        </p:nvPicPr>
        <p:blipFill>
          <a:blip r:embed="rId2"/>
          <a:stretch>
            <a:fillRect/>
          </a:stretch>
        </p:blipFill>
        <p:spPr>
          <a:xfrm>
            <a:off x="6412145" y="764341"/>
            <a:ext cx="5129784" cy="3501077"/>
          </a:xfrm>
          <a:prstGeom prst="rect">
            <a:avLst/>
          </a:prstGeom>
        </p:spPr>
      </p:pic>
      <p:sp>
        <p:nvSpPr>
          <p:cNvPr id="12" name="Rectangle 11">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E355041-C89D-44FA-8E6B-992A961A3FBB}"/>
              </a:ext>
            </a:extLst>
          </p:cNvPr>
          <p:cNvPicPr>
            <a:picLocks noChangeAspect="1"/>
          </p:cNvPicPr>
          <p:nvPr/>
        </p:nvPicPr>
        <p:blipFill>
          <a:blip r:embed="rId3"/>
          <a:stretch>
            <a:fillRect/>
          </a:stretch>
        </p:blipFill>
        <p:spPr>
          <a:xfrm>
            <a:off x="1056288" y="865546"/>
            <a:ext cx="3910633" cy="2033529"/>
          </a:xfrm>
          <a:prstGeom prst="rect">
            <a:avLst/>
          </a:prstGeom>
        </p:spPr>
      </p:pic>
      <p:sp>
        <p:nvSpPr>
          <p:cNvPr id="4" name="TextBox 3">
            <a:extLst>
              <a:ext uri="{FF2B5EF4-FFF2-40B4-BE49-F238E27FC236}">
                <a16:creationId xmlns:a16="http://schemas.microsoft.com/office/drawing/2014/main" id="{EFB1B752-9A13-40A2-948F-B58D44C210C1}"/>
              </a:ext>
            </a:extLst>
          </p:cNvPr>
          <p:cNvSpPr txBox="1"/>
          <p:nvPr/>
        </p:nvSpPr>
        <p:spPr>
          <a:xfrm>
            <a:off x="1261241" y="3673366"/>
            <a:ext cx="3705680" cy="923330"/>
          </a:xfrm>
          <a:prstGeom prst="rect">
            <a:avLst/>
          </a:prstGeom>
          <a:noFill/>
        </p:spPr>
        <p:txBody>
          <a:bodyPr wrap="square" rtlCol="0">
            <a:spAutoFit/>
          </a:bodyPr>
          <a:lstStyle/>
          <a:p>
            <a:r>
              <a:rPr lang="en-US" dirty="0"/>
              <a:t>Early wood is developed in the spring when trees leaf out and the growing season begins</a:t>
            </a:r>
          </a:p>
        </p:txBody>
      </p:sp>
      <p:sp>
        <p:nvSpPr>
          <p:cNvPr id="5" name="TextBox 4">
            <a:extLst>
              <a:ext uri="{FF2B5EF4-FFF2-40B4-BE49-F238E27FC236}">
                <a16:creationId xmlns:a16="http://schemas.microsoft.com/office/drawing/2014/main" id="{D6CB1147-6007-456A-AE5D-6ACD52CE9A15}"/>
              </a:ext>
            </a:extLst>
          </p:cNvPr>
          <p:cNvSpPr txBox="1"/>
          <p:nvPr/>
        </p:nvSpPr>
        <p:spPr>
          <a:xfrm>
            <a:off x="7047186" y="4477407"/>
            <a:ext cx="3641835" cy="1200329"/>
          </a:xfrm>
          <a:prstGeom prst="rect">
            <a:avLst/>
          </a:prstGeom>
          <a:noFill/>
        </p:spPr>
        <p:txBody>
          <a:bodyPr wrap="square" rtlCol="0">
            <a:spAutoFit/>
          </a:bodyPr>
          <a:lstStyle/>
          <a:p>
            <a:r>
              <a:rPr lang="en-US" dirty="0"/>
              <a:t>Late wood develops during the summer and into the fall before the growing season ends. This is carbon sequestration right before our eyes. </a:t>
            </a:r>
          </a:p>
        </p:txBody>
      </p:sp>
    </p:spTree>
    <p:extLst>
      <p:ext uri="{BB962C8B-B14F-4D97-AF65-F5344CB8AC3E}">
        <p14:creationId xmlns:p14="http://schemas.microsoft.com/office/powerpoint/2010/main" val="10647146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B3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D50EFCF-9966-4D86-B3D3-603C0E185B4F}"/>
              </a:ext>
            </a:extLst>
          </p:cNvPr>
          <p:cNvPicPr>
            <a:picLocks noChangeAspect="1"/>
          </p:cNvPicPr>
          <p:nvPr/>
        </p:nvPicPr>
        <p:blipFill>
          <a:blip r:embed="rId2"/>
          <a:stretch>
            <a:fillRect/>
          </a:stretch>
        </p:blipFill>
        <p:spPr>
          <a:xfrm>
            <a:off x="705031" y="582536"/>
            <a:ext cx="7124337" cy="5571066"/>
          </a:xfrm>
          <a:prstGeom prst="rect">
            <a:avLst/>
          </a:prstGeom>
        </p:spPr>
      </p:pic>
      <p:sp>
        <p:nvSpPr>
          <p:cNvPr id="3" name="TextBox 2">
            <a:extLst>
              <a:ext uri="{FF2B5EF4-FFF2-40B4-BE49-F238E27FC236}">
                <a16:creationId xmlns:a16="http://schemas.microsoft.com/office/drawing/2014/main" id="{367FB2B8-FCC8-4746-9D9C-81455048C603}"/>
              </a:ext>
            </a:extLst>
          </p:cNvPr>
          <p:cNvSpPr txBox="1"/>
          <p:nvPr/>
        </p:nvSpPr>
        <p:spPr>
          <a:xfrm>
            <a:off x="7829368" y="693683"/>
            <a:ext cx="3774053" cy="3416320"/>
          </a:xfrm>
          <a:prstGeom prst="rect">
            <a:avLst/>
          </a:prstGeom>
          <a:noFill/>
        </p:spPr>
        <p:txBody>
          <a:bodyPr wrap="square" rtlCol="0">
            <a:spAutoFit/>
          </a:bodyPr>
          <a:lstStyle/>
          <a:p>
            <a:r>
              <a:rPr lang="en-US" dirty="0" err="1"/>
              <a:t>Malankovich</a:t>
            </a:r>
            <a:r>
              <a:rPr lang="en-US" dirty="0"/>
              <a:t> cycles have been closely associated with the atmospheres Co2 levels and glaciations (ice ages) </a:t>
            </a:r>
          </a:p>
          <a:p>
            <a:endParaRPr lang="en-US" dirty="0"/>
          </a:p>
          <a:p>
            <a:r>
              <a:rPr lang="en-US" dirty="0"/>
              <a:t>Once Co2 levels reach 400 ppm the earth begins it’s trend into the next ice age. </a:t>
            </a:r>
          </a:p>
          <a:p>
            <a:endParaRPr lang="en-US" dirty="0"/>
          </a:p>
          <a:p>
            <a:r>
              <a:rPr lang="en-US" dirty="0"/>
              <a:t>Anthropogenic climate change is speeding up that process. The use of fossil fuels has accelerated the atmospheric carbon levels. </a:t>
            </a:r>
          </a:p>
        </p:txBody>
      </p:sp>
    </p:spTree>
    <p:extLst>
      <p:ext uri="{BB962C8B-B14F-4D97-AF65-F5344CB8AC3E}">
        <p14:creationId xmlns:p14="http://schemas.microsoft.com/office/powerpoint/2010/main" val="4941454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A6BED3-7A48-4522-A204-4256FA46D05A}"/>
              </a:ext>
            </a:extLst>
          </p:cNvPr>
          <p:cNvPicPr>
            <a:picLocks noChangeAspect="1"/>
          </p:cNvPicPr>
          <p:nvPr/>
        </p:nvPicPr>
        <p:blipFill>
          <a:blip r:embed="rId2"/>
          <a:stretch>
            <a:fillRect/>
          </a:stretch>
        </p:blipFill>
        <p:spPr>
          <a:xfrm>
            <a:off x="1546383" y="938048"/>
            <a:ext cx="5812221" cy="4359166"/>
          </a:xfrm>
          <a:prstGeom prst="rect">
            <a:avLst/>
          </a:prstGeom>
        </p:spPr>
      </p:pic>
      <p:sp>
        <p:nvSpPr>
          <p:cNvPr id="4" name="TextBox 3">
            <a:extLst>
              <a:ext uri="{FF2B5EF4-FFF2-40B4-BE49-F238E27FC236}">
                <a16:creationId xmlns:a16="http://schemas.microsoft.com/office/drawing/2014/main" id="{207150EB-3555-4E3F-9B1D-A103870EAB88}"/>
              </a:ext>
            </a:extLst>
          </p:cNvPr>
          <p:cNvSpPr txBox="1"/>
          <p:nvPr/>
        </p:nvSpPr>
        <p:spPr>
          <a:xfrm>
            <a:off x="7740869" y="1072055"/>
            <a:ext cx="3941379" cy="3323987"/>
          </a:xfrm>
          <a:prstGeom prst="rect">
            <a:avLst/>
          </a:prstGeom>
          <a:noFill/>
        </p:spPr>
        <p:txBody>
          <a:bodyPr wrap="square" rtlCol="0">
            <a:spAutoFit/>
          </a:bodyPr>
          <a:lstStyle/>
          <a:p>
            <a:r>
              <a:rPr lang="en-US" sz="3200" dirty="0"/>
              <a:t>Using wood for fuel to heat our homes is carbon neutral whereas using fossil fuels is not. </a:t>
            </a:r>
            <a:br>
              <a:rPr lang="en-US" sz="3200" dirty="0"/>
            </a:br>
            <a:endParaRPr lang="en-US" sz="3200" dirty="0"/>
          </a:p>
          <a:p>
            <a:r>
              <a:rPr lang="en-US" dirty="0"/>
              <a:t> </a:t>
            </a:r>
          </a:p>
        </p:txBody>
      </p:sp>
    </p:spTree>
    <p:extLst>
      <p:ext uri="{BB962C8B-B14F-4D97-AF65-F5344CB8AC3E}">
        <p14:creationId xmlns:p14="http://schemas.microsoft.com/office/powerpoint/2010/main" val="27129678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9E9D0-AAC2-4A29-918D-A009259EF8C8}"/>
              </a:ext>
            </a:extLst>
          </p:cNvPr>
          <p:cNvSpPr>
            <a:spLocks noGrp="1"/>
          </p:cNvSpPr>
          <p:nvPr>
            <p:ph type="title"/>
          </p:nvPr>
        </p:nvSpPr>
        <p:spPr/>
        <p:txBody>
          <a:bodyPr>
            <a:normAutofit/>
          </a:bodyPr>
          <a:lstStyle/>
          <a:p>
            <a:pPr algn="ctr"/>
            <a:r>
              <a:rPr lang="en-US" sz="1800" dirty="0">
                <a:hlinkClick r:id="rId2">
                  <a:extLst>
                    <a:ext uri="{A12FA001-AC4F-418D-AE19-62706E023703}">
                      <ahyp:hlinkClr xmlns:ahyp="http://schemas.microsoft.com/office/drawing/2018/hyperlinkcolor" val="tx"/>
                    </a:ext>
                  </a:extLst>
                </a:hlinkClick>
              </a:rPr>
              <a:t>NEW INVASIVE </a:t>
            </a:r>
            <a:br>
              <a:rPr lang="en-US" sz="1800" dirty="0">
                <a:solidFill>
                  <a:srgbClr val="0563C1"/>
                </a:solidFill>
                <a:hlinkClick r:id="rId2">
                  <a:extLst>
                    <a:ext uri="{A12FA001-AC4F-418D-AE19-62706E023703}">
                      <ahyp:hlinkClr xmlns:ahyp="http://schemas.microsoft.com/office/drawing/2018/hyperlinkcolor" val="tx"/>
                    </a:ext>
                  </a:extLst>
                </a:hlinkClick>
              </a:rPr>
            </a:br>
            <a:br>
              <a:rPr lang="en-US" sz="1800" dirty="0">
                <a:solidFill>
                  <a:srgbClr val="0563C1"/>
                </a:solidFill>
                <a:hlinkClick r:id="rId2">
                  <a:extLst>
                    <a:ext uri="{A12FA001-AC4F-418D-AE19-62706E023703}">
                      <ahyp:hlinkClr xmlns:ahyp="http://schemas.microsoft.com/office/drawing/2018/hyperlinkcolor" val="tx"/>
                    </a:ext>
                  </a:extLst>
                </a:hlinkClick>
              </a:rPr>
            </a:br>
            <a:r>
              <a:rPr lang="en-US" sz="1800" dirty="0">
                <a:solidFill>
                  <a:srgbClr val="0563C1"/>
                </a:solidFill>
                <a:hlinkClick r:id="rId2">
                  <a:extLst>
                    <a:ext uri="{A12FA001-AC4F-418D-AE19-62706E023703}">
                      <ahyp:hlinkClr xmlns:ahyp="http://schemas.microsoft.com/office/drawing/2018/hyperlinkcolor" val="tx"/>
                    </a:ext>
                  </a:extLst>
                </a:hlinkClick>
              </a:rPr>
              <a:t>https://www.aphis.usda.gov/publications/plant_health/alert-spotted-lanternfly.pdf</a:t>
            </a:r>
            <a:r>
              <a:rPr lang="en-US" sz="1800" dirty="0"/>
              <a:t> </a:t>
            </a:r>
          </a:p>
        </p:txBody>
      </p:sp>
      <p:pic>
        <p:nvPicPr>
          <p:cNvPr id="5" name="Content Placeholder 4">
            <a:extLst>
              <a:ext uri="{FF2B5EF4-FFF2-40B4-BE49-F238E27FC236}">
                <a16:creationId xmlns:a16="http://schemas.microsoft.com/office/drawing/2014/main" id="{08D1E65B-5096-4F5B-8C2F-2FD90CE1290A}"/>
              </a:ext>
            </a:extLst>
          </p:cNvPr>
          <p:cNvPicPr>
            <a:picLocks noGrp="1" noChangeAspect="1"/>
          </p:cNvPicPr>
          <p:nvPr>
            <p:ph sz="quarter" idx="13"/>
          </p:nvPr>
        </p:nvPicPr>
        <p:blipFill>
          <a:blip r:embed="rId3"/>
          <a:stretch>
            <a:fillRect/>
          </a:stretch>
        </p:blipFill>
        <p:spPr>
          <a:xfrm>
            <a:off x="838200" y="1811923"/>
            <a:ext cx="2619375" cy="1743075"/>
          </a:xfrm>
          <a:prstGeom prst="rect">
            <a:avLst/>
          </a:prstGeom>
        </p:spPr>
      </p:pic>
      <p:sp>
        <p:nvSpPr>
          <p:cNvPr id="4" name="Content Placeholder 3">
            <a:extLst>
              <a:ext uri="{FF2B5EF4-FFF2-40B4-BE49-F238E27FC236}">
                <a16:creationId xmlns:a16="http://schemas.microsoft.com/office/drawing/2014/main" id="{2796764C-8A6F-4E98-97A3-8E48C2D659BA}"/>
              </a:ext>
            </a:extLst>
          </p:cNvPr>
          <p:cNvSpPr>
            <a:spLocks noGrp="1"/>
          </p:cNvSpPr>
          <p:nvPr>
            <p:ph sz="quarter" idx="14"/>
          </p:nvPr>
        </p:nvSpPr>
        <p:spPr>
          <a:xfrm>
            <a:off x="6296747" y="2056251"/>
            <a:ext cx="4267200" cy="3605212"/>
          </a:xfrm>
        </p:spPr>
        <p:txBody>
          <a:bodyPr>
            <a:normAutofit/>
          </a:bodyPr>
          <a:lstStyle/>
          <a:p>
            <a:r>
              <a:rPr lang="en-US" sz="3200" dirty="0"/>
              <a:t>Spotted Lanternfly</a:t>
            </a:r>
          </a:p>
        </p:txBody>
      </p:sp>
      <p:pic>
        <p:nvPicPr>
          <p:cNvPr id="6" name="Picture 5">
            <a:extLst>
              <a:ext uri="{FF2B5EF4-FFF2-40B4-BE49-F238E27FC236}">
                <a16:creationId xmlns:a16="http://schemas.microsoft.com/office/drawing/2014/main" id="{3353B15F-1D1F-4214-8718-0C65A1CCC58D}"/>
              </a:ext>
            </a:extLst>
          </p:cNvPr>
          <p:cNvPicPr>
            <a:picLocks noChangeAspect="1"/>
          </p:cNvPicPr>
          <p:nvPr/>
        </p:nvPicPr>
        <p:blipFill>
          <a:blip r:embed="rId4"/>
          <a:stretch>
            <a:fillRect/>
          </a:stretch>
        </p:blipFill>
        <p:spPr>
          <a:xfrm>
            <a:off x="1088477" y="4315811"/>
            <a:ext cx="2857500" cy="1600200"/>
          </a:xfrm>
          <a:prstGeom prst="rect">
            <a:avLst/>
          </a:prstGeom>
        </p:spPr>
      </p:pic>
      <p:pic>
        <p:nvPicPr>
          <p:cNvPr id="8" name="Picture 7">
            <a:extLst>
              <a:ext uri="{FF2B5EF4-FFF2-40B4-BE49-F238E27FC236}">
                <a16:creationId xmlns:a16="http://schemas.microsoft.com/office/drawing/2014/main" id="{27542B69-158F-479C-A8E6-77A68453FD74}"/>
              </a:ext>
            </a:extLst>
          </p:cNvPr>
          <p:cNvPicPr>
            <a:picLocks noChangeAspect="1"/>
          </p:cNvPicPr>
          <p:nvPr/>
        </p:nvPicPr>
        <p:blipFill>
          <a:blip r:embed="rId5"/>
          <a:stretch>
            <a:fillRect/>
          </a:stretch>
        </p:blipFill>
        <p:spPr>
          <a:xfrm>
            <a:off x="4667250" y="3314700"/>
            <a:ext cx="2857500" cy="1600200"/>
          </a:xfrm>
          <a:prstGeom prst="rect">
            <a:avLst/>
          </a:prstGeom>
        </p:spPr>
      </p:pic>
    </p:spTree>
    <p:extLst>
      <p:ext uri="{BB962C8B-B14F-4D97-AF65-F5344CB8AC3E}">
        <p14:creationId xmlns:p14="http://schemas.microsoft.com/office/powerpoint/2010/main" val="8692527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020C9A4-267B-4A5B-8A0D-00DEF8350620}"/>
              </a:ext>
            </a:extLst>
          </p:cNvPr>
          <p:cNvPicPr>
            <a:picLocks noChangeAspect="1"/>
          </p:cNvPicPr>
          <p:nvPr/>
        </p:nvPicPr>
        <p:blipFill>
          <a:blip r:embed="rId2"/>
          <a:stretch>
            <a:fillRect/>
          </a:stretch>
        </p:blipFill>
        <p:spPr>
          <a:xfrm>
            <a:off x="4210593" y="643467"/>
            <a:ext cx="3770813" cy="5571066"/>
          </a:xfrm>
          <a:prstGeom prst="rect">
            <a:avLst/>
          </a:prstGeom>
        </p:spPr>
      </p:pic>
    </p:spTree>
    <p:extLst>
      <p:ext uri="{BB962C8B-B14F-4D97-AF65-F5344CB8AC3E}">
        <p14:creationId xmlns:p14="http://schemas.microsoft.com/office/powerpoint/2010/main" val="1196017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41E303-55AC-425E-B888-6617D5AA15DA}"/>
              </a:ext>
            </a:extLst>
          </p:cNvPr>
          <p:cNvPicPr>
            <a:picLocks noChangeAspect="1"/>
          </p:cNvPicPr>
          <p:nvPr/>
        </p:nvPicPr>
        <p:blipFill>
          <a:blip r:embed="rId2"/>
          <a:stretch>
            <a:fillRect/>
          </a:stretch>
        </p:blipFill>
        <p:spPr>
          <a:xfrm>
            <a:off x="3711097" y="0"/>
            <a:ext cx="4769806" cy="6858000"/>
          </a:xfrm>
          <a:prstGeom prst="rect">
            <a:avLst/>
          </a:prstGeom>
        </p:spPr>
      </p:pic>
    </p:spTree>
    <p:extLst>
      <p:ext uri="{BB962C8B-B14F-4D97-AF65-F5344CB8AC3E}">
        <p14:creationId xmlns:p14="http://schemas.microsoft.com/office/powerpoint/2010/main" val="18122133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4A397B-CBDD-404F-BA05-98F529846F05}"/>
              </a:ext>
            </a:extLst>
          </p:cNvPr>
          <p:cNvPicPr>
            <a:picLocks noChangeAspect="1"/>
          </p:cNvPicPr>
          <p:nvPr/>
        </p:nvPicPr>
        <p:blipFill>
          <a:blip r:embed="rId2"/>
          <a:stretch>
            <a:fillRect/>
          </a:stretch>
        </p:blipFill>
        <p:spPr>
          <a:xfrm>
            <a:off x="3649813" y="0"/>
            <a:ext cx="4892374" cy="6858000"/>
          </a:xfrm>
          <a:prstGeom prst="rect">
            <a:avLst/>
          </a:prstGeom>
        </p:spPr>
      </p:pic>
    </p:spTree>
    <p:extLst>
      <p:ext uri="{BB962C8B-B14F-4D97-AF65-F5344CB8AC3E}">
        <p14:creationId xmlns:p14="http://schemas.microsoft.com/office/powerpoint/2010/main" val="3361830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36E87-7EE7-442B-9112-C566457D27AA}"/>
              </a:ext>
            </a:extLst>
          </p:cNvPr>
          <p:cNvSpPr>
            <a:spLocks noGrp="1"/>
          </p:cNvSpPr>
          <p:nvPr>
            <p:ph type="title"/>
          </p:nvPr>
        </p:nvSpPr>
        <p:spPr>
          <a:xfrm>
            <a:off x="6109498" y="908344"/>
            <a:ext cx="5244301" cy="1538130"/>
          </a:xfrm>
        </p:spPr>
        <p:txBody>
          <a:bodyPr rtlCol="0">
            <a:normAutofit/>
          </a:bodyPr>
          <a:lstStyle/>
          <a:p>
            <a:pPr>
              <a:defRPr/>
            </a:pPr>
            <a:r>
              <a:rPr lang="en-US" b="1" dirty="0"/>
              <a:t>F.M.P</a:t>
            </a:r>
          </a:p>
        </p:txBody>
      </p:sp>
      <p:sp>
        <p:nvSpPr>
          <p:cNvPr id="8197" name="Freeform 6">
            <a:extLst>
              <a:ext uri="{FF2B5EF4-FFF2-40B4-BE49-F238E27FC236}">
                <a16:creationId xmlns:a16="http://schemas.microsoft.com/office/drawing/2014/main" id="{B6C29DB0-17E9-42FF-986E-0B7F493F4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99584"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8" name="Freeform 6">
            <a:extLst>
              <a:ext uri="{FF2B5EF4-FFF2-40B4-BE49-F238E27FC236}">
                <a16:creationId xmlns:a16="http://schemas.microsoft.com/office/drawing/2014/main" id="{115AD956-A5B6-4760-B8B2-11E2DF6B0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pic>
        <p:nvPicPr>
          <p:cNvPr id="4" name="Picture 3">
            <a:extLst>
              <a:ext uri="{FF2B5EF4-FFF2-40B4-BE49-F238E27FC236}">
                <a16:creationId xmlns:a16="http://schemas.microsoft.com/office/drawing/2014/main" id="{CD564798-32DD-41AE-A316-5238D27CA2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0173" y="1614294"/>
            <a:ext cx="3267942" cy="3620818"/>
          </a:xfrm>
          <a:prstGeom prst="rect">
            <a:avLst/>
          </a:prstGeom>
        </p:spPr>
      </p:pic>
      <p:sp>
        <p:nvSpPr>
          <p:cNvPr id="8195" name="Content Placeholder 2">
            <a:extLst>
              <a:ext uri="{FF2B5EF4-FFF2-40B4-BE49-F238E27FC236}">
                <a16:creationId xmlns:a16="http://schemas.microsoft.com/office/drawing/2014/main" id="{5F8790E5-ECD7-44AA-B3F5-B8C751E6DD91}"/>
              </a:ext>
            </a:extLst>
          </p:cNvPr>
          <p:cNvSpPr>
            <a:spLocks noGrp="1"/>
          </p:cNvSpPr>
          <p:nvPr>
            <p:ph idx="1"/>
          </p:nvPr>
        </p:nvSpPr>
        <p:spPr>
          <a:xfrm>
            <a:off x="5970147" y="2154847"/>
            <a:ext cx="5383652" cy="3470097"/>
          </a:xfrm>
        </p:spPr>
        <p:txBody>
          <a:bodyPr>
            <a:normAutofit/>
          </a:bodyPr>
          <a:lstStyle/>
          <a:p>
            <a:pPr marL="0" indent="0" eaLnBrk="1" hangingPunct="1">
              <a:buNone/>
            </a:pPr>
            <a:r>
              <a:rPr lang="en-US" altLang="en-US" sz="1700" b="1" dirty="0"/>
              <a:t>FMP’s typically contain the following elements:</a:t>
            </a:r>
          </a:p>
          <a:p>
            <a:pPr eaLnBrk="1" hangingPunct="1">
              <a:buFont typeface="Arial" panose="020B0604020202020204" pitchFamily="34" charset="0"/>
              <a:buChar char="•"/>
            </a:pPr>
            <a:r>
              <a:rPr lang="en-US" altLang="en-US" sz="1700" dirty="0"/>
              <a:t>Title / Signature page</a:t>
            </a:r>
          </a:p>
          <a:p>
            <a:pPr eaLnBrk="1" hangingPunct="1">
              <a:buFont typeface="Arial" panose="020B0604020202020204" pitchFamily="34" charset="0"/>
              <a:buChar char="•"/>
            </a:pPr>
            <a:r>
              <a:rPr lang="en-US" altLang="en-US" sz="1700" dirty="0"/>
              <a:t>Landowner objective statement</a:t>
            </a:r>
          </a:p>
          <a:p>
            <a:pPr eaLnBrk="1" hangingPunct="1">
              <a:buFont typeface="Arial" panose="020B0604020202020204" pitchFamily="34" charset="0"/>
              <a:buChar char="•"/>
            </a:pPr>
            <a:r>
              <a:rPr lang="en-US" altLang="en-US" sz="1700" dirty="0"/>
              <a:t>General property overview and history</a:t>
            </a:r>
          </a:p>
          <a:p>
            <a:pPr eaLnBrk="1" hangingPunct="1">
              <a:buFont typeface="Arial" panose="020B0604020202020204" pitchFamily="34" charset="0"/>
              <a:buChar char="•"/>
            </a:pPr>
            <a:r>
              <a:rPr lang="en-US" altLang="en-US" sz="1700" dirty="0"/>
              <a:t>Map set </a:t>
            </a:r>
          </a:p>
          <a:p>
            <a:pPr eaLnBrk="1" hangingPunct="1">
              <a:buFont typeface="Arial" panose="020B0604020202020204" pitchFamily="34" charset="0"/>
              <a:buChar char="•"/>
            </a:pPr>
            <a:r>
              <a:rPr lang="en-US" altLang="en-US" sz="1700" dirty="0"/>
              <a:t>Stand descriptions</a:t>
            </a:r>
          </a:p>
          <a:p>
            <a:pPr eaLnBrk="1" hangingPunct="1">
              <a:buFont typeface="Arial" panose="020B0604020202020204" pitchFamily="34" charset="0"/>
              <a:buChar char="•"/>
            </a:pPr>
            <a:r>
              <a:rPr lang="en-US" altLang="en-US" sz="1700" dirty="0"/>
              <a:t>Activity schedule</a:t>
            </a:r>
          </a:p>
          <a:p>
            <a:pPr marL="0" indent="0">
              <a:buNone/>
            </a:pPr>
            <a:endParaRPr lang="en-US" altLang="en-US" sz="1700" dirty="0"/>
          </a:p>
          <a:p>
            <a:pPr marL="0" indent="0">
              <a:buNone/>
            </a:pPr>
            <a:r>
              <a:rPr lang="en-US" altLang="en-US" sz="1700" b="1" dirty="0"/>
              <a:t>In essence, your plan is a "road map" to guide you from where you are to where you want to be.</a:t>
            </a:r>
          </a:p>
        </p:txBody>
      </p:sp>
    </p:spTree>
  </p:cSld>
  <p:clrMapOvr>
    <a:masterClrMapping/>
  </p:clrMapOvr>
  <p:transition spd="slow">
    <p:randomBar dir="vert"/>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794" name="Title 1">
            <a:extLst>
              <a:ext uri="{FF2B5EF4-FFF2-40B4-BE49-F238E27FC236}">
                <a16:creationId xmlns:a16="http://schemas.microsoft.com/office/drawing/2014/main" id="{E9555EB6-8A35-4C05-8F4A-F0F28B852818}"/>
              </a:ext>
            </a:extLst>
          </p:cNvPr>
          <p:cNvSpPr>
            <a:spLocks noGrp="1"/>
          </p:cNvSpPr>
          <p:nvPr>
            <p:ph type="title"/>
          </p:nvPr>
        </p:nvSpPr>
        <p:spPr>
          <a:xfrm>
            <a:off x="4603468" y="4741948"/>
            <a:ext cx="6829520" cy="862031"/>
          </a:xfrm>
        </p:spPr>
        <p:txBody>
          <a:bodyPr vert="horz" lIns="91440" tIns="45720" rIns="91440" bIns="45720" rtlCol="0" anchor="b">
            <a:normAutofit/>
          </a:bodyPr>
          <a:lstStyle/>
          <a:p>
            <a:r>
              <a:rPr lang="en-US" altLang="en-US" sz="4000" kern="1200" dirty="0">
                <a:solidFill>
                  <a:srgbClr val="FFFFFF"/>
                </a:solidFill>
                <a:latin typeface="+mj-lt"/>
                <a:ea typeface="+mj-ea"/>
                <a:cs typeface="+mj-cs"/>
              </a:rPr>
              <a:t>Questions?</a:t>
            </a:r>
          </a:p>
        </p:txBody>
      </p:sp>
      <p:pic>
        <p:nvPicPr>
          <p:cNvPr id="33798" name="Picture 5">
            <a:extLst>
              <a:ext uri="{FF2B5EF4-FFF2-40B4-BE49-F238E27FC236}">
                <a16:creationId xmlns:a16="http://schemas.microsoft.com/office/drawing/2014/main" id="{DD50ECDE-1C1B-4F7B-BD82-D778614A04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291" r="11353" b="1"/>
          <a:stretch/>
        </p:blipFill>
        <p:spPr bwMode="auto">
          <a:xfrm>
            <a:off x="307840" y="321732"/>
            <a:ext cx="3793472" cy="411132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6" name="Picture 3">
            <a:extLst>
              <a:ext uri="{FF2B5EF4-FFF2-40B4-BE49-F238E27FC236}">
                <a16:creationId xmlns:a16="http://schemas.microsoft.com/office/drawing/2014/main" id="{5414E99D-0EAC-42B6-9958-D8653FA84E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248" r="1" b="8162"/>
          <a:stretch/>
        </p:blipFill>
        <p:spPr bwMode="auto">
          <a:xfrm>
            <a:off x="4194959" y="321734"/>
            <a:ext cx="3797570" cy="201055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7" name="Picture 4">
            <a:extLst>
              <a:ext uri="{FF2B5EF4-FFF2-40B4-BE49-F238E27FC236}">
                <a16:creationId xmlns:a16="http://schemas.microsoft.com/office/drawing/2014/main" id="{F6014E15-2EF1-4C89-8B41-9DE04A8D89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006" r="1" b="21479"/>
          <a:stretch/>
        </p:blipFill>
        <p:spPr bwMode="auto">
          <a:xfrm>
            <a:off x="4190180" y="2422097"/>
            <a:ext cx="3794760" cy="201380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23B670C2-CBB0-4901-ABFA-ECD62DE1554C}"/>
              </a:ext>
            </a:extLst>
          </p:cNvPr>
          <p:cNvPicPr>
            <a:picLocks noChangeAspect="1"/>
          </p:cNvPicPr>
          <p:nvPr/>
        </p:nvPicPr>
        <p:blipFill rotWithShape="1">
          <a:blip r:embed="rId5">
            <a:extLst>
              <a:ext uri="{28A0092B-C50C-407E-A947-70E740481C1C}">
                <a14:useLocalDpi xmlns:a14="http://schemas.microsoft.com/office/drawing/2010/main" val="0"/>
              </a:ext>
            </a:extLst>
          </a:blip>
          <a:srcRect l="12390" r="18680" b="-2"/>
          <a:stretch/>
        </p:blipFill>
        <p:spPr>
          <a:xfrm>
            <a:off x="8086176" y="321733"/>
            <a:ext cx="3797984" cy="4111321"/>
          </a:xfrm>
          <a:prstGeom prst="rect">
            <a:avLst/>
          </a:prstGeom>
        </p:spPr>
      </p:pic>
      <p:cxnSp>
        <p:nvCxnSpPr>
          <p:cNvPr id="141" name="Straight Connector 140">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33795" name="Picture 2">
            <a:extLst>
              <a:ext uri="{FF2B5EF4-FFF2-40B4-BE49-F238E27FC236}">
                <a16:creationId xmlns:a16="http://schemas.microsoft.com/office/drawing/2014/main" id="{CF83D6CB-C2B0-4900-9A1C-B2DA11E7753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405" r="1" b="4923"/>
          <a:stretch/>
        </p:blipFill>
        <p:spPr>
          <a:xfrm>
            <a:off x="307840" y="4525715"/>
            <a:ext cx="3794760" cy="201055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7" name="Rectangle 191">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314" name="Title 1">
            <a:extLst>
              <a:ext uri="{FF2B5EF4-FFF2-40B4-BE49-F238E27FC236}">
                <a16:creationId xmlns:a16="http://schemas.microsoft.com/office/drawing/2014/main" id="{D7109293-0BCF-4749-9B3A-AEFFE5C9F466}"/>
              </a:ext>
            </a:extLst>
          </p:cNvPr>
          <p:cNvSpPr>
            <a:spLocks noGrp="1"/>
          </p:cNvSpPr>
          <p:nvPr>
            <p:ph type="title"/>
          </p:nvPr>
        </p:nvSpPr>
        <p:spPr>
          <a:xfrm>
            <a:off x="649270" y="4615840"/>
            <a:ext cx="3885141" cy="1526741"/>
          </a:xfrm>
        </p:spPr>
        <p:txBody>
          <a:bodyPr>
            <a:normAutofit/>
          </a:bodyPr>
          <a:lstStyle/>
          <a:p>
            <a:pPr algn="r" eaLnBrk="1" hangingPunct="1"/>
            <a:r>
              <a:rPr lang="en-US" altLang="en-US" sz="3000" dirty="0">
                <a:solidFill>
                  <a:schemeClr val="bg1"/>
                </a:solidFill>
              </a:rPr>
              <a:t>Property Overview</a:t>
            </a:r>
          </a:p>
        </p:txBody>
      </p:sp>
      <p:pic>
        <p:nvPicPr>
          <p:cNvPr id="7" name="Picture 6">
            <a:extLst>
              <a:ext uri="{FF2B5EF4-FFF2-40B4-BE49-F238E27FC236}">
                <a16:creationId xmlns:a16="http://schemas.microsoft.com/office/drawing/2014/main" id="{F5ACF199-5007-499C-9C4D-DF6C3508A650}"/>
              </a:ext>
            </a:extLst>
          </p:cNvPr>
          <p:cNvPicPr>
            <a:picLocks noChangeAspect="1"/>
          </p:cNvPicPr>
          <p:nvPr/>
        </p:nvPicPr>
        <p:blipFill rotWithShape="1">
          <a:blip r:embed="rId2">
            <a:extLst>
              <a:ext uri="{28A0092B-C50C-407E-A947-70E740481C1C}">
                <a14:useLocalDpi xmlns:a14="http://schemas.microsoft.com/office/drawing/2010/main" val="0"/>
              </a:ext>
            </a:extLst>
          </a:blip>
          <a:srcRect r="14732" b="-1"/>
          <a:stretch/>
        </p:blipFill>
        <p:spPr>
          <a:xfrm>
            <a:off x="393308" y="352931"/>
            <a:ext cx="5559480" cy="3749040"/>
          </a:xfrm>
          <a:prstGeom prst="rect">
            <a:avLst/>
          </a:prstGeom>
        </p:spPr>
      </p:pic>
      <p:pic>
        <p:nvPicPr>
          <p:cNvPr id="3" name="Picture 2">
            <a:extLst>
              <a:ext uri="{FF2B5EF4-FFF2-40B4-BE49-F238E27FC236}">
                <a16:creationId xmlns:a16="http://schemas.microsoft.com/office/drawing/2014/main" id="{817E11DF-F8F1-4C98-8E48-D1286D8712E3}"/>
              </a:ext>
            </a:extLst>
          </p:cNvPr>
          <p:cNvPicPr>
            <a:picLocks noChangeAspect="1"/>
          </p:cNvPicPr>
          <p:nvPr/>
        </p:nvPicPr>
        <p:blipFill rotWithShape="1">
          <a:blip r:embed="rId3">
            <a:extLst>
              <a:ext uri="{28A0092B-C50C-407E-A947-70E740481C1C}">
                <a14:useLocalDpi xmlns:a14="http://schemas.microsoft.com/office/drawing/2010/main" val="0"/>
              </a:ext>
            </a:extLst>
          </a:blip>
          <a:srcRect l="5001" r="8441" b="1"/>
          <a:stretch/>
        </p:blipFill>
        <p:spPr>
          <a:xfrm>
            <a:off x="6251736" y="357013"/>
            <a:ext cx="5546955" cy="3749040"/>
          </a:xfrm>
          <a:prstGeom prst="rect">
            <a:avLst/>
          </a:prstGeom>
        </p:spPr>
      </p:pic>
      <p:cxnSp>
        <p:nvCxnSpPr>
          <p:cNvPr id="13318" name="Straight Connector 192">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13315" name="Content Placeholder 2">
            <a:extLst>
              <a:ext uri="{FF2B5EF4-FFF2-40B4-BE49-F238E27FC236}">
                <a16:creationId xmlns:a16="http://schemas.microsoft.com/office/drawing/2014/main" id="{09733549-864F-4725-AAB4-4EFCE5BD5691}"/>
              </a:ext>
            </a:extLst>
          </p:cNvPr>
          <p:cNvSpPr>
            <a:spLocks noGrp="1"/>
          </p:cNvSpPr>
          <p:nvPr>
            <p:ph idx="1"/>
          </p:nvPr>
        </p:nvSpPr>
        <p:spPr>
          <a:xfrm>
            <a:off x="4945336" y="4615840"/>
            <a:ext cx="6609921" cy="1526741"/>
          </a:xfrm>
        </p:spPr>
        <p:txBody>
          <a:bodyPr anchor="ctr">
            <a:normAutofit/>
          </a:bodyPr>
          <a:lstStyle/>
          <a:p>
            <a:pPr eaLnBrk="1" hangingPunct="1"/>
            <a:r>
              <a:rPr lang="en-US" altLang="en-US" sz="1700" dirty="0">
                <a:solidFill>
                  <a:schemeClr val="bg1"/>
                </a:solidFill>
              </a:rPr>
              <a:t>Consists of a general description of the property.</a:t>
            </a:r>
          </a:p>
          <a:p>
            <a:pPr eaLnBrk="1" hangingPunct="1"/>
            <a:r>
              <a:rPr lang="en-US" altLang="en-US" sz="1700" dirty="0">
                <a:solidFill>
                  <a:schemeClr val="bg1"/>
                </a:solidFill>
              </a:rPr>
              <a:t>Attributes such as topography, watersheds, natural landmarks, major forest types and other distinctive features of the property.</a:t>
            </a:r>
          </a:p>
          <a:p>
            <a:pPr eaLnBrk="1" hangingPunct="1"/>
            <a:r>
              <a:rPr lang="en-US" altLang="en-US" sz="1700" dirty="0">
                <a:solidFill>
                  <a:schemeClr val="bg1"/>
                </a:solidFill>
              </a:rPr>
              <a:t>Ex.) The stonewall of the eastern boundary and stand of suppressed cedar indicate past agricultural use. </a:t>
            </a:r>
          </a:p>
          <a:p>
            <a:pPr eaLnBrk="1" hangingPunct="1"/>
            <a:endParaRPr lang="en-US" altLang="en-US" sz="1700" dirty="0">
              <a:solidFill>
                <a:schemeClr val="bg1"/>
              </a:solidFill>
            </a:endParaRPr>
          </a:p>
        </p:txBody>
      </p:sp>
    </p:spTree>
  </p:cSld>
  <p:clrMapOvr>
    <a:masterClrMapping/>
  </p:clrMapOvr>
  <p:transition>
    <p:cut/>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9F6FBB3-5494-40C4-855D-732465B9C8FC}"/>
              </a:ext>
            </a:extLst>
          </p:cNvPr>
          <p:cNvSpPr>
            <a:spLocks noGrp="1"/>
          </p:cNvSpPr>
          <p:nvPr>
            <p:ph type="title"/>
          </p:nvPr>
        </p:nvSpPr>
        <p:spPr>
          <a:xfrm>
            <a:off x="841248" y="932961"/>
            <a:ext cx="4887685" cy="1777419"/>
          </a:xfrm>
        </p:spPr>
        <p:txBody>
          <a:bodyPr rtlCol="0" anchor="b">
            <a:normAutofit/>
          </a:bodyPr>
          <a:lstStyle/>
          <a:p>
            <a:pPr>
              <a:defRPr/>
            </a:pPr>
            <a:r>
              <a:rPr lang="en-US" sz="4000" dirty="0"/>
              <a:t>Map Set</a:t>
            </a:r>
          </a:p>
        </p:txBody>
      </p:sp>
      <p:sp>
        <p:nvSpPr>
          <p:cNvPr id="3" name="Content Placeholder 2">
            <a:extLst>
              <a:ext uri="{FF2B5EF4-FFF2-40B4-BE49-F238E27FC236}">
                <a16:creationId xmlns:a16="http://schemas.microsoft.com/office/drawing/2014/main" id="{30345883-97E0-48EF-9CED-13D7690E8A15}"/>
              </a:ext>
            </a:extLst>
          </p:cNvPr>
          <p:cNvSpPr>
            <a:spLocks noGrp="1"/>
          </p:cNvSpPr>
          <p:nvPr>
            <p:ph idx="1"/>
          </p:nvPr>
        </p:nvSpPr>
        <p:spPr>
          <a:xfrm>
            <a:off x="841248" y="2894530"/>
            <a:ext cx="4887685" cy="3209544"/>
          </a:xfrm>
        </p:spPr>
        <p:txBody>
          <a:bodyPr rtlCol="0" anchor="t">
            <a:normAutofit/>
          </a:bodyPr>
          <a:lstStyle/>
          <a:p>
            <a:pPr marL="274320" indent="-274320">
              <a:defRPr/>
            </a:pPr>
            <a:r>
              <a:rPr lang="en-US" sz="2000" dirty="0"/>
              <a:t>Forest Management Plans should include at least 4 maps.</a:t>
            </a:r>
          </a:p>
          <a:p>
            <a:pPr marL="274320" indent="-274320">
              <a:defRPr/>
            </a:pPr>
            <a:r>
              <a:rPr lang="en-US" sz="2000" dirty="0"/>
              <a:t>Soil map</a:t>
            </a:r>
          </a:p>
          <a:p>
            <a:pPr marL="274320" indent="-274320">
              <a:defRPr/>
            </a:pPr>
            <a:r>
              <a:rPr lang="en-US" sz="2000" dirty="0"/>
              <a:t>Forest stand map</a:t>
            </a:r>
          </a:p>
          <a:p>
            <a:pPr marL="274320" indent="-274320">
              <a:defRPr/>
            </a:pPr>
            <a:r>
              <a:rPr lang="en-US" sz="2000" dirty="0"/>
              <a:t>Locus map</a:t>
            </a:r>
          </a:p>
          <a:p>
            <a:pPr marL="274320" indent="-274320">
              <a:defRPr/>
            </a:pPr>
            <a:r>
              <a:rPr lang="en-US" sz="2000" dirty="0"/>
              <a:t>Topography map</a:t>
            </a:r>
          </a:p>
          <a:p>
            <a:pPr marL="0" indent="0">
              <a:buNone/>
              <a:defRPr/>
            </a:pPr>
            <a:r>
              <a:rPr lang="en-US" sz="2000" dirty="0"/>
              <a:t>Other maps include wetland, aerial, and endangered species maps.</a:t>
            </a:r>
          </a:p>
          <a:p>
            <a:pPr marL="274320" indent="-274320">
              <a:defRPr/>
            </a:pPr>
            <a:endParaRPr lang="en-US" sz="2000" dirty="0"/>
          </a:p>
          <a:p>
            <a:pPr marL="274320" indent="-274320">
              <a:buFont typeface="Courier New" panose="02070309020205020404" pitchFamily="49" charset="0"/>
              <a:buChar char="o"/>
              <a:defRPr/>
            </a:pPr>
            <a:endParaRPr lang="en-US" sz="2000" dirty="0"/>
          </a:p>
        </p:txBody>
      </p:sp>
      <p:cxnSp>
        <p:nvCxnSpPr>
          <p:cNvPr id="12" name="Straight Connector 11">
            <a:extLst>
              <a:ext uri="{FF2B5EF4-FFF2-40B4-BE49-F238E27FC236}">
                <a16:creationId xmlns:a16="http://schemas.microsoft.com/office/drawing/2014/main" id="{CF8F36E2-BBE5-43FE-822F-AD8CAE08C0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859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D658683-4506-4F8A-AB40-929B8396A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7797" y="191875"/>
            <a:ext cx="3776662" cy="2919412"/>
          </a:xfrm>
          <a:prstGeom prst="rect">
            <a:avLst/>
          </a:prstGeom>
        </p:spPr>
      </p:pic>
      <p:pic>
        <p:nvPicPr>
          <p:cNvPr id="13" name="Picture 12">
            <a:extLst>
              <a:ext uri="{FF2B5EF4-FFF2-40B4-BE49-F238E27FC236}">
                <a16:creationId xmlns:a16="http://schemas.microsoft.com/office/drawing/2014/main" id="{1D6CFC53-7728-4679-A4F6-858A426BB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7659" y="3326693"/>
            <a:ext cx="2640866" cy="3419922"/>
          </a:xfrm>
          <a:prstGeom prst="rect">
            <a:avLst/>
          </a:prstGeom>
        </p:spPr>
      </p:pic>
      <p:pic>
        <p:nvPicPr>
          <p:cNvPr id="20" name="Picture 19">
            <a:extLst>
              <a:ext uri="{FF2B5EF4-FFF2-40B4-BE49-F238E27FC236}">
                <a16:creationId xmlns:a16="http://schemas.microsoft.com/office/drawing/2014/main" id="{E4DD57CE-5B4B-4F95-8D7D-8EB642AB9D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7514" y="3350224"/>
            <a:ext cx="2480349" cy="3372860"/>
          </a:xfrm>
          <a:prstGeom prst="rect">
            <a:avLst/>
          </a:prstGeom>
        </p:spPr>
      </p:pic>
    </p:spTree>
  </p:cSld>
  <p:clrMapOvr>
    <a:overrideClrMapping bg1="dk1" tx1="lt1" bg2="dk2" tx2="lt2" accent1="accent1" accent2="accent2" accent3="accent3" accent4="accent4" accent5="accent5" accent6="accent6" hlink="hlink" folHlink="folHlink"/>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5362" name="Title 1">
            <a:extLst>
              <a:ext uri="{FF2B5EF4-FFF2-40B4-BE49-F238E27FC236}">
                <a16:creationId xmlns:a16="http://schemas.microsoft.com/office/drawing/2014/main" id="{5BA54963-300A-465C-A265-A145B571F0BB}"/>
              </a:ext>
            </a:extLst>
          </p:cNvPr>
          <p:cNvSpPr>
            <a:spLocks noGrp="1"/>
          </p:cNvSpPr>
          <p:nvPr>
            <p:ph type="title"/>
          </p:nvPr>
        </p:nvSpPr>
        <p:spPr>
          <a:xfrm>
            <a:off x="841248" y="818457"/>
            <a:ext cx="3322317" cy="2975876"/>
          </a:xfrm>
        </p:spPr>
        <p:txBody>
          <a:bodyPr vert="horz" lIns="91440" tIns="45720" rIns="91440" bIns="45720" rtlCol="0" anchor="b">
            <a:normAutofit/>
          </a:bodyPr>
          <a:lstStyle/>
          <a:p>
            <a:r>
              <a:rPr lang="en-US" altLang="en-US" kern="1200" dirty="0">
                <a:solidFill>
                  <a:schemeClr val="tx1"/>
                </a:solidFill>
                <a:latin typeface="+mj-lt"/>
                <a:ea typeface="+mj-ea"/>
                <a:cs typeface="+mj-cs"/>
              </a:rPr>
              <a:t>Locus Map</a:t>
            </a:r>
          </a:p>
        </p:txBody>
      </p:sp>
      <p:cxnSp>
        <p:nvCxnSpPr>
          <p:cNvPr id="75" name="Straight Connector 74">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6356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5364" name="Picture 2" descr="E:\DCIM\100HPAIO\SCAN0004.JPG">
            <a:extLst>
              <a:ext uri="{FF2B5EF4-FFF2-40B4-BE49-F238E27FC236}">
                <a16:creationId xmlns:a16="http://schemas.microsoft.com/office/drawing/2014/main" id="{47DDFF25-B77F-47D7-8D37-0360CA0EE39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722333" y="566916"/>
            <a:ext cx="5681237" cy="57241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1" tx1="lt1" bg2="dk2" tx2="lt2" accent1="accent1" accent2="accent2" accent3="accent3" accent4="accent4" accent5="accent5" accent6="accent6" hlink="hlink" folHlink="folHlink"/>
  </p:clrMapOvr>
  <p:transition spd="slow">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5EA1AC1F-A740-4B42-95D9-04890D7C8A4D}"/>
              </a:ext>
            </a:extLst>
          </p:cNvPr>
          <p:cNvSpPr>
            <a:spLocks noGrp="1"/>
          </p:cNvSpPr>
          <p:nvPr>
            <p:ph type="title"/>
          </p:nvPr>
        </p:nvSpPr>
        <p:spPr>
          <a:xfrm>
            <a:off x="841248" y="818457"/>
            <a:ext cx="3322317" cy="2975876"/>
          </a:xfrm>
        </p:spPr>
        <p:txBody>
          <a:bodyPr vert="horz" lIns="91440" tIns="45720" rIns="91440" bIns="45720" rtlCol="0" anchor="b">
            <a:normAutofit/>
          </a:bodyPr>
          <a:lstStyle/>
          <a:p>
            <a:pPr>
              <a:defRPr/>
            </a:pPr>
            <a:r>
              <a:rPr lang="en-US" kern="1200" dirty="0">
                <a:solidFill>
                  <a:schemeClr val="tx1"/>
                </a:solidFill>
                <a:latin typeface="+mj-lt"/>
                <a:ea typeface="+mj-ea"/>
                <a:cs typeface="+mj-cs"/>
              </a:rPr>
              <a:t>Forest type or stand map </a:t>
            </a:r>
          </a:p>
        </p:txBody>
      </p:sp>
      <p:cxnSp>
        <p:nvCxnSpPr>
          <p:cNvPr id="75" name="Straight Connector 74">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6356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6388" name="Picture 2" descr="E:\DCIM\100HPAIO\SCAN0007.JPG">
            <a:extLst>
              <a:ext uri="{FF2B5EF4-FFF2-40B4-BE49-F238E27FC236}">
                <a16:creationId xmlns:a16="http://schemas.microsoft.com/office/drawing/2014/main" id="{90BD8E8F-5859-4943-A0EA-2177862C054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44678" y="958973"/>
            <a:ext cx="6436548" cy="494005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1" tx1="lt1" bg2="dk2" tx2="lt2" accent1="accent1" accent2="accent2" accent3="accent3" accent4="accent4" accent5="accent5" accent6="accent6" hlink="hlink" folHlink="folHlink"/>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F9EF0A8E-0215-405E-AB76-E1C7DE29A38C}"/>
              </a:ext>
            </a:extLst>
          </p:cNvPr>
          <p:cNvSpPr>
            <a:spLocks noGrp="1"/>
          </p:cNvSpPr>
          <p:nvPr>
            <p:ph type="title"/>
          </p:nvPr>
        </p:nvSpPr>
        <p:spPr>
          <a:xfrm>
            <a:off x="841248" y="818457"/>
            <a:ext cx="3322317" cy="2975876"/>
          </a:xfrm>
        </p:spPr>
        <p:txBody>
          <a:bodyPr vert="horz" lIns="91440" tIns="45720" rIns="91440" bIns="45720" rtlCol="0" anchor="b">
            <a:normAutofit/>
          </a:bodyPr>
          <a:lstStyle/>
          <a:p>
            <a:pPr>
              <a:defRPr/>
            </a:pPr>
            <a:r>
              <a:rPr lang="en-US" kern="1200" dirty="0">
                <a:solidFill>
                  <a:schemeClr val="tx1"/>
                </a:solidFill>
                <a:latin typeface="+mj-lt"/>
                <a:ea typeface="+mj-ea"/>
                <a:cs typeface="+mj-cs"/>
              </a:rPr>
              <a:t>Soils map</a:t>
            </a:r>
          </a:p>
        </p:txBody>
      </p:sp>
      <p:cxnSp>
        <p:nvCxnSpPr>
          <p:cNvPr id="75" name="Straight Connector 74">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6356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7412" name="Picture 2" descr="E:\DCIM\100HPAIO\SCAN0006.JPG">
            <a:extLst>
              <a:ext uri="{FF2B5EF4-FFF2-40B4-BE49-F238E27FC236}">
                <a16:creationId xmlns:a16="http://schemas.microsoft.com/office/drawing/2014/main" id="{298B977E-957C-4CBA-9DEE-59DC6372FF3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44678" y="942883"/>
            <a:ext cx="6436548" cy="49722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1" tx1="lt1" bg2="dk2" tx2="lt2" accent1="accent1" accent2="accent2" accent3="accent3" accent4="accent4" accent5="accent5" accent6="accent6" hlink="hlink" folHlink="folHlink"/>
  </p:clrMapOvr>
  <p:transition spd="slow">
    <p:randomBar dir="ver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3334</TotalTime>
  <Words>854</Words>
  <Application>Microsoft Office PowerPoint</Application>
  <PresentationFormat>Widescreen</PresentationFormat>
  <Paragraphs>151</Paragraphs>
  <Slides>40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Calibri Light</vt:lpstr>
      <vt:lpstr>Courier New</vt:lpstr>
      <vt:lpstr>Tw Cen MT</vt:lpstr>
      <vt:lpstr>Wingdings</vt:lpstr>
      <vt:lpstr>Office Theme</vt:lpstr>
      <vt:lpstr>Forestry Section RI Envirothon  2023</vt:lpstr>
      <vt:lpstr>What is forestry?</vt:lpstr>
      <vt:lpstr>Intro to the  Forest Management Plan (FMP)</vt:lpstr>
      <vt:lpstr>F.M.P</vt:lpstr>
      <vt:lpstr>Property Overview</vt:lpstr>
      <vt:lpstr>Map Set</vt:lpstr>
      <vt:lpstr>Locus Map</vt:lpstr>
      <vt:lpstr>Forest type or stand map </vt:lpstr>
      <vt:lpstr>Soils map</vt:lpstr>
      <vt:lpstr>Topographic Map </vt:lpstr>
      <vt:lpstr>Stand Descriptions</vt:lpstr>
      <vt:lpstr>Stand Descriptions cont…</vt:lpstr>
      <vt:lpstr>Stand Descriptions cont…</vt:lpstr>
      <vt:lpstr>Stand Descriptions cont…</vt:lpstr>
      <vt:lpstr>So what’s the takeaway??</vt:lpstr>
      <vt:lpstr>Most Importantly </vt:lpstr>
      <vt:lpstr>Tree Damaging Agents</vt:lpstr>
      <vt:lpstr>Weather</vt:lpstr>
      <vt:lpstr>Human Impact</vt:lpstr>
      <vt:lpstr>Insects and Diseases</vt:lpstr>
      <vt:lpstr>Tree Benefits</vt:lpstr>
      <vt:lpstr>PowerPoint Presentation</vt:lpstr>
      <vt:lpstr>Tools of the trade</vt:lpstr>
      <vt:lpstr>Biltmore stick</vt:lpstr>
      <vt:lpstr>Biltmore stick</vt:lpstr>
      <vt:lpstr>Clinometer</vt:lpstr>
      <vt:lpstr>PowerPoint Presentation</vt:lpstr>
      <vt:lpstr>Diameter Tape </vt:lpstr>
      <vt:lpstr>Increment Borer </vt:lpstr>
      <vt:lpstr>Special Topic Climate Change </vt:lpstr>
      <vt:lpstr>PowerPoint Presentation</vt:lpstr>
      <vt:lpstr>PowerPoint Presentation</vt:lpstr>
      <vt:lpstr>PowerPoint Presentation</vt:lpstr>
      <vt:lpstr>PowerPoint Presentation</vt:lpstr>
      <vt:lpstr>PowerPoint Presentation</vt:lpstr>
      <vt:lpstr>NEW INVASIVE   https://www.aphis.usda.gov/publications/plant_health/alert-spotted-lanternfly.pdf </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Forestry Section RI Envirothon  2020</dc:title>
  <dc:creator>Walker, William (DEM)</dc:creator>
  <cp:lastModifiedBy>Paul Dolan</cp:lastModifiedBy>
  <cp:revision>11</cp:revision>
  <dcterms:created xsi:type="dcterms:W3CDTF">2020-10-21T16:54:14Z</dcterms:created>
  <dcterms:modified xsi:type="dcterms:W3CDTF">2022-11-17T17:06:02Z</dcterms:modified>
</cp:coreProperties>
</file>